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1"/>
  </p:sldMasterIdLst>
  <p:notesMasterIdLst>
    <p:notesMasterId r:id="rId22"/>
  </p:notesMasterIdLst>
  <p:sldIdLst>
    <p:sldId id="284" r:id="rId2"/>
    <p:sldId id="277" r:id="rId3"/>
    <p:sldId id="283" r:id="rId4"/>
    <p:sldId id="285" r:id="rId5"/>
    <p:sldId id="282" r:id="rId6"/>
    <p:sldId id="288" r:id="rId7"/>
    <p:sldId id="287" r:id="rId8"/>
    <p:sldId id="256" r:id="rId9"/>
    <p:sldId id="289" r:id="rId10"/>
    <p:sldId id="290" r:id="rId11"/>
    <p:sldId id="291" r:id="rId12"/>
    <p:sldId id="292" r:id="rId13"/>
    <p:sldId id="302" r:id="rId14"/>
    <p:sldId id="303" r:id="rId15"/>
    <p:sldId id="286" r:id="rId16"/>
    <p:sldId id="295" r:id="rId17"/>
    <p:sldId id="296" r:id="rId18"/>
    <p:sldId id="297" r:id="rId19"/>
    <p:sldId id="298" r:id="rId20"/>
    <p:sldId id="299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Franklin Gothic Book" panose="020B0503020102020204" pitchFamily="34" charset="0"/>
      <p:regular r:id="rId31"/>
      <p:italic r:id="rId32"/>
    </p:embeddedFont>
    <p:embeddedFont>
      <p:font typeface="Gabriola" panose="04040605051002020D02" pitchFamily="82" charset="0"/>
      <p:regular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Perpetua" panose="02020502060401020303" pitchFamily="18" charset="0"/>
      <p:regular r:id="rId38"/>
      <p:bold r:id="rId39"/>
      <p:italic r:id="rId40"/>
      <p:boldItalic r:id="rId41"/>
    </p:embeddedFont>
    <p:embeddedFont>
      <p:font typeface="Wingdings 2" panose="05020102010507070707" pitchFamily="18" charset="2"/>
      <p:regular r:id="rId4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1F3894-07BE-4507-8EC7-CA3B56CC37F0}">
          <p14:sldIdLst>
            <p14:sldId id="284"/>
            <p14:sldId id="277"/>
            <p14:sldId id="283"/>
            <p14:sldId id="285"/>
            <p14:sldId id="282"/>
            <p14:sldId id="288"/>
            <p14:sldId id="287"/>
            <p14:sldId id="256"/>
            <p14:sldId id="289"/>
            <p14:sldId id="290"/>
            <p14:sldId id="291"/>
            <p14:sldId id="292"/>
            <p14:sldId id="302"/>
            <p14:sldId id="303"/>
            <p14:sldId id="286"/>
            <p14:sldId id="295"/>
            <p14:sldId id="296"/>
            <p14:sldId id="29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3300"/>
    <a:srgbClr val="66FF33"/>
    <a:srgbClr val="9999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3" autoAdjust="0"/>
  </p:normalViewPr>
  <p:slideViewPr>
    <p:cSldViewPr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84D9-2115-4CE0-AA26-0FC3FFC1F78C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6370-33AE-4E23-8FD6-099AD80A2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33EDED-E5C3-4863-B317-111C61A6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2EE6-435F-4FC4-86F2-85CF0727B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22275-E9D8-454A-BF11-A8248B53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A4D8309-C63F-4C56-8E91-DB910249D4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F45781-B8A0-4AC3-9073-1BE5E030DA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6DA69-AC66-4490-B456-1F109C51CC90}" type="slidenum">
              <a:rPr lang="en-US" altLang="sr-Latn-RS"/>
              <a:pPr/>
              <a:t>‹#›</a:t>
            </a:fld>
            <a:endParaRPr lang="en-US" altLang="sr-Latn-R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62948A6-77F6-411B-9A16-C5FFC18D845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FAB64-95C5-4D00-9652-240B3DBF2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FA79-B4BE-473F-9062-CEB4C609B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3430-0C0B-4A6B-AA83-10C31A207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119D3-970B-4C5C-B96C-D81976829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4570-191D-401D-834A-51F08514D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C4A3-EEC6-4550-8380-5A93074F2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3210-0359-4B93-9637-60F4E1B66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8FADE-A7F4-4FDB-B6F0-C55DE5BF7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6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9191077-A974-4A0E-AAAF-F244B0669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7" r:id="rId2"/>
    <p:sldLayoutId id="2147483735" r:id="rId3"/>
    <p:sldLayoutId id="2147483728" r:id="rId4"/>
    <p:sldLayoutId id="2147483729" r:id="rId5"/>
    <p:sldLayoutId id="2147483730" r:id="rId6"/>
    <p:sldLayoutId id="2147483731" r:id="rId7"/>
    <p:sldLayoutId id="2147483736" r:id="rId8"/>
    <p:sldLayoutId id="2147483737" r:id="rId9"/>
    <p:sldLayoutId id="2147483732" r:id="rId10"/>
    <p:sldLayoutId id="2147483733" r:id="rId11"/>
    <p:sldLayoutId id="2147483738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2A406E8-5934-4270-874A-6F49D7DBE3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altLang="sr-Latn-R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Време и клима</a:t>
            </a:r>
            <a:endParaRPr lang="en-US" altLang="sr-Latn-RS" sz="4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49783-96EE-49CC-BF35-31A1C8D3D930}"/>
              </a:ext>
            </a:extLst>
          </p:cNvPr>
          <p:cNvSpPr txBox="1"/>
          <p:nvPr/>
        </p:nvSpPr>
        <p:spPr>
          <a:xfrm>
            <a:off x="5580063" y="5445125"/>
            <a:ext cx="32400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Универзитет у Новом Саду</a:t>
            </a:r>
          </a:p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Пољопривредни факултет</a:t>
            </a:r>
          </a:p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проф. Илија Арсенић</a:t>
            </a:r>
            <a:endParaRPr lang="en-US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E109FB-562B-4D84-A7DB-495AA4E3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3EDED-E5C3-4863-B317-111C61A6836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Rectangle 6">
            <a:extLst>
              <a:ext uri="{FF2B5EF4-FFF2-40B4-BE49-F238E27FC236}">
                <a16:creationId xmlns:a16="http://schemas.microsoft.com/office/drawing/2014/main" id="{F0B7E58C-26DF-4E99-B31C-55A4F1553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209522"/>
            <a:ext cx="8229600" cy="445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Према интензитету утицаја на формирање климе модификаторе делимо на:</a:t>
            </a:r>
            <a:endParaRPr lang="sr-Latn-C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sr-Latn-C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r>
              <a:rPr lang="sr-Cyrl-R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Модификатор првог реда</a:t>
            </a:r>
            <a:endParaRPr lang="sr-Latn-C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Расподела копна и мора.</a:t>
            </a:r>
            <a:endParaRPr lang="sr-Latn-C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Величина и облик континената и разуђеност обала. </a:t>
            </a:r>
            <a:endParaRPr lang="sr-Latn-C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Присуство окенских струја.</a:t>
            </a:r>
            <a:endParaRPr lang="sr-Latn-C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  <a:defRPr/>
            </a:pPr>
            <a:endParaRPr lang="sr-Latn-C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r>
              <a:rPr lang="sr-Cyrl-R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Модификатори другог реда</a:t>
            </a:r>
            <a:endParaRPr lang="sr-Latn-C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Висина и правац пружања планинских ланаца.</a:t>
            </a:r>
            <a:endParaRPr lang="sr-Latn-C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Рељеф земљишта.</a:t>
            </a:r>
            <a:endParaRPr lang="sr-Latn-C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endParaRPr lang="sr-Latn-C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r>
              <a:rPr lang="sr-Cyrl-R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Модификатори трећег реда</a:t>
            </a:r>
            <a:endParaRPr lang="sr-Latn-C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Вегетација.</a:t>
            </a:r>
            <a:endParaRPr lang="sr-Latn-C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Језера.</a:t>
            </a:r>
            <a:endParaRPr lang="sr-Latn-C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Снежни покривач.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FB6C85-59D0-4C5D-B7B8-509B96CB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3423AD-68F0-430E-8710-153B64845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Климатски модификатори</a:t>
            </a:r>
            <a:endParaRPr lang="en-US" altLang="sr-Latn-RS" sz="22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Rectangle 5">
            <a:extLst>
              <a:ext uri="{FF2B5EF4-FFF2-40B4-BE49-F238E27FC236}">
                <a16:creationId xmlns:a16="http://schemas.microsoft.com/office/drawing/2014/main" id="{843598D9-D35D-43C4-8E5E-B410BE3C0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72" y="570716"/>
            <a:ext cx="7391400" cy="401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Модификатори првог реда</a:t>
            </a:r>
            <a:endParaRPr lang="sr-Latn-C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sr-Latn-C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r>
              <a:rPr lang="sr-Cyrl-R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Утицај мора и копна на климу</a:t>
            </a:r>
            <a:endParaRPr lang="sr-Latn-C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endParaRPr lang="sr-Latn-C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Ваздух ће лети поподне имати значајно вишу температуру него изнад мора на истој географској ширини.</a:t>
            </a:r>
            <a:endParaRPr lang="sr-Latn-C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Ваздух ће зими ноћу имати значајно нижу температуру изнад копна него изнад мора.</a:t>
            </a:r>
            <a:endParaRPr lang="sr-Latn-C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Присуство копна повећава амплитуду дневног и годишњег колебања температуре ваздуха.</a:t>
            </a:r>
            <a:endParaRPr lang="sr-Latn-C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Присуство копна највише утиче на температуру ваздуха и падавине.</a:t>
            </a:r>
            <a:endParaRPr lang="sr-Latn-C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Хебриди</a:t>
            </a:r>
            <a:r>
              <a:rPr lang="sr-Latn-C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(57</a:t>
            </a:r>
            <a:r>
              <a:rPr lang="sr-Latn-CS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sr-Latn-C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32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‘ s.</a:t>
            </a:r>
            <a:r>
              <a:rPr lang="sr-Latn-C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š.; 7</a:t>
            </a:r>
            <a:r>
              <a:rPr lang="sr-Latn-CS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sr-Latn-C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42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‘ </a:t>
            </a:r>
            <a:r>
              <a:rPr lang="sr-Latn-C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sr-Latn-C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sr-Latn-C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; 50 m n.v.), 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Киренск</a:t>
            </a:r>
            <a:r>
              <a:rPr lang="sr-Latn-C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(57</a:t>
            </a:r>
            <a:r>
              <a:rPr lang="sr-Latn-CS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sr-Latn-C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47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‘ s.</a:t>
            </a:r>
            <a:r>
              <a:rPr lang="sr-Latn-C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š.; 108</a:t>
            </a:r>
            <a:r>
              <a:rPr lang="sr-Latn-CS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sr-Latn-C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7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‘ </a:t>
            </a:r>
            <a:r>
              <a:rPr lang="sr-Latn-C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sr-Latn-C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sr-Latn-C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; 263 m n.v.)</a:t>
            </a:r>
          </a:p>
        </p:txBody>
      </p:sp>
      <p:graphicFrame>
        <p:nvGraphicFramePr>
          <p:cNvPr id="172203" name="Group 171">
            <a:extLst>
              <a:ext uri="{FF2B5EF4-FFF2-40B4-BE49-F238E27FC236}">
                <a16:creationId xmlns:a16="http://schemas.microsoft.com/office/drawing/2014/main" id="{CB546748-8278-4C4C-99E1-F493E33D57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080644"/>
              </p:ext>
            </p:extLst>
          </p:nvPr>
        </p:nvGraphicFramePr>
        <p:xfrm>
          <a:off x="457200" y="4876800"/>
          <a:ext cx="8229600" cy="14478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II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III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IV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V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VI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VII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VIII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IX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XI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XII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God.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Amplituda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Hebridi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5.4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5.2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5.0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6.7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8.9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11.2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12.6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12.8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11.9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9.3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7.1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6.2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8.6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7.8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Kirensk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-27.3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-22.4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-13.0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-2.2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6.9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15.1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18.7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15.6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7.0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-2.8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-15.7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-21.6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-3.8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46.0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68A75-3463-472B-9204-FB9541BC9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D6DA69-AC66-4490-B456-1F109C51CC90}" type="slidenum">
              <a:rPr lang="en-US" altLang="sr-Latn-RS" smtClean="0">
                <a:solidFill>
                  <a:srgbClr val="002060"/>
                </a:solidFill>
              </a:rPr>
              <a:pPr/>
              <a:t>11</a:t>
            </a:fld>
            <a:endParaRPr lang="en-US" altLang="sr-Latn-RS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9E8631-B44C-42B8-98CA-EBD8FD197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Климатски модификатори</a:t>
            </a:r>
            <a:endParaRPr lang="en-US" altLang="sr-Latn-RS" sz="22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>
            <a:extLst>
              <a:ext uri="{FF2B5EF4-FFF2-40B4-BE49-F238E27FC236}">
                <a16:creationId xmlns:a16="http://schemas.microsoft.com/office/drawing/2014/main" id="{7663F257-3F09-4E78-8BFE-59BDBCA0A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45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Модификатори првог реда</a:t>
            </a:r>
            <a:endParaRPr lang="sr-Latn-C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sr-Cyrl-R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Утицај мора и копна на климу</a:t>
            </a:r>
            <a:endParaRPr lang="sr-Latn-C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sr-Latn-C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Падавински режим представља расподелу падавина током године.</a:t>
            </a:r>
            <a:endParaRPr lang="sr-Latn-CS" sz="1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За континентални падавински режим је карактеристично да се максимум падавина јавља лети а минимум зими. Маритимни падавински режим је обрнут.</a:t>
            </a:r>
            <a:endParaRPr lang="sr-Latn-CS" sz="1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FF9047-65BF-4C6B-A37E-CF79FA436F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D6DA69-AC66-4490-B456-1F109C51CC90}" type="slidenum">
              <a:rPr lang="en-US" altLang="sr-Latn-RS" smtClean="0">
                <a:solidFill>
                  <a:srgbClr val="002060"/>
                </a:solidFill>
              </a:rPr>
              <a:pPr/>
              <a:t>12</a:t>
            </a:fld>
            <a:endParaRPr lang="en-US" altLang="sr-Latn-RS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5D94E-72D6-4296-A1C6-3C6AC1BA3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Климатски модификатори</a:t>
            </a:r>
            <a:endParaRPr lang="en-US" altLang="sr-Latn-RS" sz="22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2BEA8-AAD9-40AA-875C-B5EB964BB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D6DA69-AC66-4490-B456-1F109C51CC90}" type="slidenum">
              <a:rPr lang="en-US" altLang="sr-Latn-RS" smtClean="0">
                <a:solidFill>
                  <a:srgbClr val="002060"/>
                </a:solidFill>
              </a:rPr>
              <a:pPr/>
              <a:t>13</a:t>
            </a:fld>
            <a:endParaRPr lang="en-US" altLang="sr-Latn-RS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32634-8965-41D2-A6A9-411127168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6" y="2465955"/>
            <a:ext cx="8230294" cy="41151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69B3F6-7645-48C0-84EE-9BF75B2F3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Климатски модификатори</a:t>
            </a:r>
            <a:endParaRPr lang="en-US" altLang="sr-Latn-RS" sz="22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F0F7ABF-9DEF-4BC7-8D9A-6036EA201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5" y="332656"/>
            <a:ext cx="8458200" cy="20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Модификатори првог реда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sr-Latn-C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sr-Cyrl-R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Утицај морских струја на климу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Стални ветрови образују океанске струје које имају исти правац као и ветрови.</a:t>
            </a:r>
            <a:endParaRPr lang="sr-Latn-CS" sz="1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На свом путу наилазе на континенте и мењају правац</a:t>
            </a:r>
            <a:r>
              <a:rPr lang="sr-Latn-C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sr-Cyrl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нпр. Екваторијална струја се дели на Голфску и Бразилску</a:t>
            </a:r>
            <a:r>
              <a:rPr lang="sr-Latn-C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sr-Latn-C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136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2BEA8-AAD9-40AA-875C-B5EB964BB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D6DA69-AC66-4490-B456-1F109C51CC90}" type="slidenum">
              <a:rPr lang="en-US" altLang="sr-Latn-RS" smtClean="0"/>
              <a:pPr/>
              <a:t>14</a:t>
            </a:fld>
            <a:endParaRPr lang="en-US" altLang="sr-Latn-R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9B55F6-E5E2-425A-86D2-8D425A1EB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99642"/>
            <a:ext cx="6768752" cy="38678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B79BF1-A153-4FB0-A7D3-519DEA154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96" y="260648"/>
            <a:ext cx="88611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Модификатори првог реда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sr-Latn-CS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sr-Cyrl-RS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Утицај морских струја на климу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sr-Cyrl-RS" b="1" i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Топла Голфска струја долази до обала западне и северне Европе и одлучујуће модификује климу тих простора.</a:t>
            </a:r>
            <a:endParaRPr lang="en-U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Топле струје на обалама изазивају повећање релативне влажности ваздуха, облачности и количине падавина.</a:t>
            </a:r>
            <a:endParaRPr lang="sr-Latn-C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sr-Cyrl-R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Уз обале Норвешке има жита, јабука и вишања, култура које су нису карактеристичне за ове географске ширине (</a:t>
            </a:r>
            <a:r>
              <a:rPr lang="sr-Latn-C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70</a:t>
            </a:r>
            <a:r>
              <a:rPr lang="sr-Latn-CS" sz="16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sr-Latn-C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с.г.ш).</a:t>
            </a:r>
            <a:endParaRPr lang="sr-Latn-CS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645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7" name="Rectangle 7">
            <a:extLst>
              <a:ext uri="{FF2B5EF4-FFF2-40B4-BE49-F238E27FC236}">
                <a16:creationId xmlns:a16="http://schemas.microsoft.com/office/drawing/2014/main" id="{F25A577A-D74C-450B-8ECE-8A2FD8B03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71500"/>
            <a:ext cx="82296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sr-Cyrl-RS" altLang="sr-Latn-RS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Модификатори другог реда</a:t>
            </a:r>
            <a:endParaRPr lang="sr-Latn-CS" altLang="sr-Latn-R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sr-Latn-CS" altLang="sr-Latn-R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Blip>
                <a:blip r:embed="rId2"/>
              </a:buBlip>
            </a:pPr>
            <a:r>
              <a:rPr lang="sr-Cyrl-R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Утицај планина на климу</a:t>
            </a:r>
            <a:endParaRPr lang="sr-Latn-CS" altLang="sr-Latn-R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Blip>
                <a:blip r:embed="rId2"/>
              </a:buBlip>
            </a:pPr>
            <a:endParaRPr lang="sr-Latn-CS" altLang="sr-Latn-R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r>
              <a:rPr lang="sr-Cyrl-R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Штите одређене области од ветрова</a:t>
            </a:r>
            <a:r>
              <a:rPr lang="sr-Latn-C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sr-Cyrl-R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локално</a:t>
            </a:r>
            <a:r>
              <a:rPr lang="sr-Latn-C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sr-Cyrl-R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Карпати, Алпи и Кавказ</a:t>
            </a:r>
            <a:r>
              <a:rPr lang="sr-Latn-C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sr-Cyrl-R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 глобално</a:t>
            </a:r>
            <a:r>
              <a:rPr lang="sr-Latn-C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sr-Cyrl-R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модификују општу циркулацију атмосфере стварајући центре хладноће</a:t>
            </a:r>
            <a:r>
              <a:rPr lang="sr-Latn-C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sr-Cyrl-R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sr-Latn-CS" altLang="sr-Latn-R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r>
              <a:rPr lang="sr-Cyrl-R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Могу бити узроци стварања ваздушних струјања.</a:t>
            </a:r>
            <a:endParaRPr lang="sr-Latn-CS" altLang="sr-Latn-R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endParaRPr lang="sr-Cyrl-RS" altLang="sr-Latn-R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r>
              <a:rPr lang="sr-Cyrl-R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Утичу на климу:</a:t>
            </a:r>
            <a:endParaRPr lang="sr-Latn-CS" altLang="sr-Latn-R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r>
              <a:rPr lang="sr-Cyrl-R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Интензитет директног Сунчевог зрачења расте са порастом надморске висине док интензитет дифузног зрачења опада.</a:t>
            </a:r>
            <a:r>
              <a:rPr lang="sr-Latn-C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Интензитет Земљиног ефективног израчивања такође расте са порастом надморске висине.</a:t>
            </a:r>
            <a:endParaRPr lang="sr-Latn-CS" altLang="sr-Latn-R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r>
              <a:rPr lang="sr-Cyrl-R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Температура ваздуха опада са порастом надморске висине а вертикални температурски градијент је мањи него у равничарским пределима.</a:t>
            </a:r>
            <a:endParaRPr lang="sr-Latn-CS" altLang="sr-Latn-R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r>
              <a:rPr lang="sr-Cyrl-R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Количина падавина расте са порастом надморске висине до неке висине а након тога опада.</a:t>
            </a:r>
            <a:endParaRPr lang="sr-Latn-CS" altLang="sr-Latn-R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r>
              <a:rPr lang="sr-Cyrl-R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Интензитет испаравања расте са порастом надморске висине.</a:t>
            </a:r>
            <a:endParaRPr lang="sr-Latn-CS" altLang="sr-Latn-R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r>
              <a:rPr lang="sr-Cyrl-RS" alt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 планинским крајевима, релативна влажност ваздуха има максимум лети а минимум зими што је супротно годишњем ходу у равници.</a:t>
            </a:r>
            <a:endParaRPr lang="sr-Latn-CS" altLang="sr-Latn-R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9FEE0D-A446-4B42-A334-9CE002A4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D11C0-E3CD-45E6-86EC-9159C18DE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2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Климатски модификатори</a:t>
            </a:r>
            <a:endParaRPr lang="en-US" altLang="sr-Latn-RS" sz="22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F29C1D89-3F6E-4F39-B55B-2C65D932F6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R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Класификација климе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4A126-4B2D-403D-BFE5-5FD438EA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3EDED-E5C3-4863-B317-111C61A6836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4AF16-2805-4586-9112-195E6FDE778B}"/>
              </a:ext>
            </a:extLst>
          </p:cNvPr>
          <p:cNvSpPr txBox="1"/>
          <p:nvPr/>
        </p:nvSpPr>
        <p:spPr>
          <a:xfrm>
            <a:off x="5580063" y="5445125"/>
            <a:ext cx="32400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Универзитет у Новом Саду</a:t>
            </a:r>
          </a:p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Пољопривредни факултет</a:t>
            </a:r>
          </a:p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проф. Илија Арсенић</a:t>
            </a:r>
            <a:endParaRPr lang="en-US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>
            <a:extLst>
              <a:ext uri="{FF2B5EF4-FFF2-40B4-BE49-F238E27FC236}">
                <a16:creationId xmlns:a16="http://schemas.microsoft.com/office/drawing/2014/main" id="{C0BE719C-6647-49B5-9533-805A9FF90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2057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sr-Cyrl-RS" sz="1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Класификација климе по температурним зонама:</a:t>
            </a:r>
            <a:endParaRPr lang="en-US" sz="1800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Тропска зона 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без хладног периода, зиме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), 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Поларна зона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Без топлог периода, лета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), 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Прелазна зона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једно доба топло или жарко а друго хладно или студено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)..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endParaRPr lang="en-US" sz="1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2D294E-EE29-4AB9-82EC-EC446782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D1DA7-16AD-4DFA-93E7-0C6233246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2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Класификација климе</a:t>
            </a:r>
            <a:endParaRPr lang="en-US" altLang="sr-Latn-RS" sz="22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>
            <a:extLst>
              <a:ext uri="{FF2B5EF4-FFF2-40B4-BE49-F238E27FC236}">
                <a16:creationId xmlns:a16="http://schemas.microsoft.com/office/drawing/2014/main" id="{35893648-5F81-42D3-ADF6-9D9D019E8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181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sr-Cyrl-RS" sz="1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Кепенова класификација</a:t>
            </a:r>
            <a:r>
              <a:rPr lang="en-US" sz="1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–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 –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Тропска кишна клима 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без хладне сезоне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 - (</a:t>
            </a:r>
            <a:r>
              <a:rPr lang="en-US" sz="1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f,s,w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 –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сува клима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испаравање веће од падавина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 - S </a:t>
            </a:r>
            <a:r>
              <a:rPr lang="en-US" sz="1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W 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 –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умерено топла кишна клима 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са умереном зимом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 - (</a:t>
            </a:r>
            <a:r>
              <a:rPr lang="en-US" sz="1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f,s,w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 –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хладна снежно-шумска клима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са оштрим зимама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 - (</a:t>
            </a:r>
            <a:r>
              <a:rPr lang="en-US" sz="1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f,s,w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 –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поларна ледена клима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без топлог доба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 - T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и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F 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Појава сушног периода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: f –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одсуство сушног периода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, s –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суви период у лето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, w –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суви период у зиму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сва три типа се јављају у С типу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а могу се веома ретко појавити и у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и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D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типу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); 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Степен сувоће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- S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и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W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степен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: BS -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степска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семиаридна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клима и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BW -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пустињска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аридна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клима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; 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Степен хладноће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- T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и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F: ET –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тундра вегетација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и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EF –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вечити лед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. </a:t>
            </a:r>
            <a:endParaRPr lang="sr-Cyrl-R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Укупно има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2(A) + 2(B) + (C) + 2(D) + 2(E) = 11 </a:t>
            </a:r>
            <a:r>
              <a:rPr lang="sr-Cyrl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климатских типова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4E9338-2153-4C7C-97D6-00165E84F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9B2D89-B2FA-4495-9C06-8FA71693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2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Класификација климе</a:t>
            </a:r>
            <a:endParaRPr lang="en-US" altLang="sr-Latn-RS" sz="22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7">
            <a:extLst>
              <a:ext uri="{FF2B5EF4-FFF2-40B4-BE49-F238E27FC236}">
                <a16:creationId xmlns:a16="http://schemas.microsoft.com/office/drawing/2014/main" id="{6A7DC112-5849-40AB-BD18-45D5C28D4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9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5366" name="Line 157">
            <a:extLst>
              <a:ext uri="{FF2B5EF4-FFF2-40B4-BE49-F238E27FC236}">
                <a16:creationId xmlns:a16="http://schemas.microsoft.com/office/drawing/2014/main" id="{E3180128-3759-44A0-9D99-CA5DADDA1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839913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graphicFrame>
        <p:nvGraphicFramePr>
          <p:cNvPr id="180540" name="Group 316">
            <a:extLst>
              <a:ext uri="{FF2B5EF4-FFF2-40B4-BE49-F238E27FC236}">
                <a16:creationId xmlns:a16="http://schemas.microsoft.com/office/drawing/2014/main" id="{4504670D-A418-483F-99A8-6B40A32CC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529789"/>
              </p:ext>
            </p:extLst>
          </p:nvPr>
        </p:nvGraphicFramePr>
        <p:xfrm>
          <a:off x="1331640" y="1066800"/>
          <a:ext cx="6966223" cy="3937001"/>
        </p:xfrm>
        <a:graphic>
          <a:graphicData uri="http://schemas.openxmlformats.org/drawingml/2006/table">
            <a:tbl>
              <a:tblPr/>
              <a:tblGrid>
                <a:gridCol w="193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03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Поредак симбола 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климатолошкој формули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КЛИМАТ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ПОДТИП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Први симбол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(велика штампана слова)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Трећи симбол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(мала писана слова)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Симбол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c             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64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Температурни податак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који се користи при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класификацији климе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Умерено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топли - кишни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Умерено-хладни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(бореални) влажни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(снежно-шумски)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Веома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топло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лето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Топло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лето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Свеже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лето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Веома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хладна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зима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Средња температура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најхладнијег месеца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&gt;-3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&lt;+18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&lt;-3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-38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&lt;-38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Средња температура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најтоплијег месеца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&gt;22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&lt;22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Период са температуром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kumimoji="0" lang="en-US" sz="12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o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више 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 месеца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 до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месеца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419" name="Rectangle 317">
            <a:extLst>
              <a:ext uri="{FF2B5EF4-FFF2-40B4-BE49-F238E27FC236}">
                <a16:creationId xmlns:a16="http://schemas.microsoft.com/office/drawing/2014/main" id="{19F8D509-5CA0-469C-BE08-13E359085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593" y="5344506"/>
            <a:ext cx="56972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sr-Latn-RS" sz="1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Табела за коришћење података о средњој температури ваздуха </a:t>
            </a:r>
          </a:p>
          <a:p>
            <a:pPr algn="ctr" eaLnBrk="1" hangingPunct="1"/>
            <a:r>
              <a:rPr lang="ru-RU" altLang="sr-Latn-RS" sz="1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класификацији климе по Кепену</a:t>
            </a:r>
            <a:r>
              <a:rPr lang="en-US" altLang="sr-Latn-RS" sz="1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 </a:t>
            </a:r>
            <a:r>
              <a:rPr lang="sr-Cyrl-RS" altLang="sr-Latn-RS" sz="1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sr-Latn-RS" sz="1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sr-Cyrl-RS" altLang="sr-Latn-RS" sz="1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en-US" altLang="sr-Latn-RS" sz="1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sr-Latn-RS" sz="1600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941115-7F3F-4351-97EB-BBEE8132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275FFA-360C-4355-944A-AC4C79798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2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Класификација климе</a:t>
            </a:r>
            <a:endParaRPr lang="en-US" altLang="sr-Latn-RS" sz="22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4675B4DA-E358-4EFB-9011-AE0D029B9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419600"/>
          </a:xfrm>
        </p:spPr>
        <p:txBody>
          <a:bodyPr/>
          <a:lstStyle/>
          <a:p>
            <a:pPr algn="just"/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Време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представља стварно стање метеоролошких елемената и појава у датом тренутку времена или краћем временском периоду.</a:t>
            </a:r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endParaRPr lang="sr-Cyrl-R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Елеметни и појаве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Сунчево зрачење, Земљино израчивање, атмосферски притисак, температура и влажност ваздуха, падавине...</a:t>
            </a:r>
          </a:p>
          <a:p>
            <a:pPr algn="just"/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Време је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резултат физичких процеса који се одигравају у атмосфери, на површини тла и површинском слоју земљишта. </a:t>
            </a:r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Најважнији фактори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који утичу на формирање времена су интензитет Сунчевог зрачења, атмосферска циркулација и карактеристике подлоге.</a:t>
            </a:r>
            <a:endParaRPr lang="en-US" altLang="sr-Latn-RS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2915E58B-7F67-4AE4-BCF3-0D5D9E1B8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Време и клима</a:t>
            </a:r>
            <a:endParaRPr lang="en-US" altLang="sr-Latn-RS" sz="22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FEFFBE-6763-4D7B-8F30-40C4AC4B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>
            <a:extLst>
              <a:ext uri="{FF2B5EF4-FFF2-40B4-BE49-F238E27FC236}">
                <a16:creationId xmlns:a16="http://schemas.microsoft.com/office/drawing/2014/main" id="{F1A63784-E473-4822-9C5D-B57FEF1FE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9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graphicFrame>
        <p:nvGraphicFramePr>
          <p:cNvPr id="181254" name="Group 6">
            <a:extLst>
              <a:ext uri="{FF2B5EF4-FFF2-40B4-BE49-F238E27FC236}">
                <a16:creationId xmlns:a16="http://schemas.microsoft.com/office/drawing/2014/main" id="{CA4284FC-071C-4B18-92BB-E0F3787E6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35593"/>
              </p:ext>
            </p:extLst>
          </p:nvPr>
        </p:nvGraphicFramePr>
        <p:xfrm>
          <a:off x="1371600" y="2133600"/>
          <a:ext cx="6011863" cy="1910080"/>
        </p:xfrm>
        <a:graphic>
          <a:graphicData uri="http://schemas.openxmlformats.org/drawingml/2006/table">
            <a:tbl>
              <a:tblPr/>
              <a:tblGrid>
                <a:gridCol w="200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Суво лето, минимум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падавина у лето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MT Extra" pitchFamily="18" charset="2"/>
                        </a:rPr>
                        <a:t></a:t>
                      </a:r>
                      <a:r>
                        <a:rPr kumimoji="0" lang="en-US" sz="1400" b="0" i="0" u="none" strike="noStrike" cap="none" normalizeH="0" baseline="-30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MT Extra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Сува зима, минимум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падавина у зиму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US" sz="1400" b="0" i="0" u="none" strike="noStrike" cap="none" normalizeH="0" baseline="-30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Без сушног доба,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равномерна расподела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падавина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3H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MT Extra" pitchFamily="18" charset="2"/>
                        </a:rPr>
                        <a:t></a:t>
                      </a:r>
                      <a:r>
                        <a:rPr kumimoji="0" lang="en-US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z</a:t>
                      </a:r>
                      <a:r>
                        <a:rPr kumimoji="0" lang="en-US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max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(H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MT Extra" pitchFamily="18" charset="2"/>
                        </a:rPr>
                        <a:t></a:t>
                      </a:r>
                      <a:r>
                        <a:rPr kumimoji="0" lang="en-US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mm)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10H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US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MT Extra" pitchFamily="18" charset="2"/>
                        </a:rPr>
                        <a:t></a:t>
                      </a:r>
                      <a:r>
                        <a:rPr kumimoji="0" lang="en-US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MT Extra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400" b="0" i="0" u="sng" strike="noStrike" cap="none" normalizeH="0" baseline="-3000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r>
                        <a:rPr kumimoji="0" lang="en-US" sz="1400" b="0" i="0" u="sng" strike="noStrike" cap="none" normalizeH="0" baseline="-300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veći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nego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3000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en-US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za w  I  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09" name="Rectangle 25">
            <a:extLst>
              <a:ext uri="{FF2B5EF4-FFF2-40B4-BE49-F238E27FC236}">
                <a16:creationId xmlns:a16="http://schemas.microsoft.com/office/drawing/2014/main" id="{4535104D-9CC8-4D72-A9BC-21B0DEFF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348669"/>
            <a:ext cx="7718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sr-Latn-RS" sz="1600" dirty="0">
                <a:solidFill>
                  <a:schemeClr val="accent2"/>
                </a:solidFill>
              </a:rPr>
              <a:t>Табела за коришћење података о средњим количинама падавина (други  основни симбол у климатолошкој формули - мало писано слово)</a:t>
            </a:r>
            <a:endParaRPr lang="en-US" altLang="sr-Latn-RS" sz="160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4BF41C-5508-4C94-A1B1-6778C006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599D63-113F-4E61-9C1A-34F9C05BD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2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Класификација климе</a:t>
            </a:r>
            <a:endParaRPr lang="en-US" altLang="sr-Latn-RS" sz="22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>
            <a:extLst>
              <a:ext uri="{FF2B5EF4-FFF2-40B4-BE49-F238E27FC236}">
                <a16:creationId xmlns:a16="http://schemas.microsoft.com/office/drawing/2014/main" id="{DFE2767A-8B7C-4781-85A7-FB7975D49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382000" cy="4209256"/>
          </a:xfrm>
        </p:spPr>
        <p:txBody>
          <a:bodyPr/>
          <a:lstStyle/>
          <a:p>
            <a:pPr algn="just"/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Клима 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поднебље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 –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скуп временских појава (атмосферских процеса) који карактеришу средње физичко стање атмосфере изнад неког места или изнад веће или мање територије.</a:t>
            </a:r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Средње стање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се добија на основу дугогодишњих осматрања израчунавањем средњих вредности, екстрема, одступања и фреквенције појаве појединих елемената.</a:t>
            </a:r>
          </a:p>
          <a:p>
            <a:pPr algn="just"/>
            <a:endParaRPr lang="sr-Cyrl-R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Најважнији елементи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– Температура и влажност ваздуха, падавине, правац и брзина ветра.</a:t>
            </a:r>
          </a:p>
          <a:p>
            <a:pPr algn="just"/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Најважнији фактори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климе су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интензитет Сунчевог зрачења, атм</a:t>
            </a:r>
            <a:r>
              <a:rPr lang="en-U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сферска циркулација и карактеристике подлоге.</a:t>
            </a:r>
            <a:endParaRPr lang="en-US" altLang="sr-Latn-RS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ED590E-F54E-42E1-B006-E02D04626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Време и клима</a:t>
            </a:r>
            <a:endParaRPr lang="en-US" altLang="sr-Latn-RS" sz="22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DA9D66-FB07-463F-9977-91B822D0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>
            <a:extLst>
              <a:ext uri="{FF2B5EF4-FFF2-40B4-BE49-F238E27FC236}">
                <a16:creationId xmlns:a16="http://schemas.microsoft.com/office/drawing/2014/main" id="{1E2E7656-8D43-41AC-B74F-5144D958F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2260848"/>
          </a:xfrm>
        </p:spPr>
        <p:txBody>
          <a:bodyPr/>
          <a:lstStyle/>
          <a:p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Време, клима и пољопривредна производња.</a:t>
            </a:r>
          </a:p>
          <a:p>
            <a:endParaRPr lang="sr-Cyrl-RS" altLang="sr-Latn-RS" sz="18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Време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утиче на квалитет и квантитет пољопривредних приноса у току једне године.</a:t>
            </a:r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Клима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утиче на реонизацију пољопривредних култура.</a:t>
            </a:r>
            <a:endParaRPr lang="en-US" altLang="sr-Latn-RS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57CDE4-387E-4531-AA6A-A1DD1E849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Време и клима</a:t>
            </a:r>
            <a:endParaRPr lang="en-US" altLang="sr-Latn-RS" sz="22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FDD172-D2C3-4B8E-9752-5C3D1190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D3E2B269-05A5-4CF3-9BC6-3F06F959E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9942" y="413772"/>
            <a:ext cx="8568007" cy="6255588"/>
          </a:xfrm>
        </p:spPr>
        <p:txBody>
          <a:bodyPr/>
          <a:lstStyle/>
          <a:p>
            <a:pPr marL="0" indent="0">
              <a:buNone/>
            </a:pPr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Клима атмосфере и клима земљишта</a:t>
            </a:r>
            <a:endParaRPr lang="sr-Latn-CS" altLang="sr-Latn-RS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Клима атмосфере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слој дебљине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10 – 12 km) </a:t>
            </a:r>
          </a:p>
          <a:p>
            <a:pPr marL="319088" lvl="1" indent="0">
              <a:buNone/>
            </a:pPr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30200" indent="-285750" algn="just">
              <a:buSzTx/>
            </a:pPr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Макроклима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обухвата велики простор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(100 – 10 000 km)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неког региона или субрегиона у границама сличних климатских структура и истих климатских типова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клима простране равнице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степе, великог мора ...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);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 осматрањима се користе стандардне метеоролошке станице.</a:t>
            </a:r>
          </a:p>
          <a:p>
            <a:pPr marL="330200" indent="-285750" algn="just">
              <a:buSzTx/>
            </a:pPr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Мезоклима</a:t>
            </a:r>
            <a:r>
              <a:rPr lang="sr-Latn-C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ограничена на мању област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(1 - 100 km).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Односи се на области под истим климатским утицајем али ограничене на издвојене географске јединице 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клима речне долине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језера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шуме, планинске падине)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;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 осматрањима се користе стандардне метеоролошке станице са специфичном локацијом.</a:t>
            </a:r>
          </a:p>
          <a:p>
            <a:pPr marL="330200" indent="-285750" algn="just">
              <a:buSzTx/>
            </a:pP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Топоклима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клима малог простора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(1 – 10 km)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који се у топографији може издвојити као засебна целина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долина, планински врх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);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 осматрањима се користе стандардне метеоролошке станице са додатним мерењима.</a:t>
            </a:r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30200" indent="-285750" algn="just">
              <a:buSzTx/>
            </a:pPr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Микроклима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клима малог простора агеографске величине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(0,1–10 km);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Осматрања се обављају по специјалним методама.</a:t>
            </a:r>
            <a:endParaRPr lang="en-U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F1AFAF-A7F2-4618-A0E3-F0D3DB090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2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Подела климе</a:t>
            </a:r>
            <a:endParaRPr lang="en-US" altLang="sr-Latn-RS" sz="22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FE3607-9EBF-42A9-BA90-7BC5CA98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79136378-8333-4700-AA94-83E69DB9F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4572000" cy="374441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Cyrl-RS" altLang="sr-Latn-RS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Метеоролошки</a:t>
            </a:r>
          </a:p>
          <a:p>
            <a:pPr>
              <a:lnSpc>
                <a:spcPct val="80000"/>
              </a:lnSpc>
            </a:pPr>
            <a:endParaRPr lang="sr-Latn-CS" altLang="sr-Latn-RS" sz="16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r>
              <a:rPr lang="sr-Cyrl-RS" altLang="sr-Latn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Температура ваздуха и земљишта.</a:t>
            </a:r>
          </a:p>
          <a:p>
            <a:pPr lvl="1">
              <a:lnSpc>
                <a:spcPct val="80000"/>
              </a:lnSpc>
            </a:pPr>
            <a:r>
              <a:rPr lang="sr-Cyrl-RS" altLang="sr-Latn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Ваздушни притисак.</a:t>
            </a:r>
            <a:endParaRPr lang="sr-Latn-CS" altLang="sr-Latn-R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r>
              <a:rPr lang="sr-Cyrl-RS" altLang="sr-Latn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Влажност ваздуха и земљишта.</a:t>
            </a:r>
            <a:endParaRPr lang="sr-Latn-CS" altLang="sr-Latn-R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r>
              <a:rPr lang="sr-Cyrl-RS" altLang="sr-Latn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Интензитет испаравања.</a:t>
            </a:r>
            <a:endParaRPr lang="sr-Latn-CS" altLang="sr-Latn-R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r>
              <a:rPr lang="sr-Cyrl-RS" altLang="sr-Latn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Облачност и трајање Сунчевог сјаја.</a:t>
            </a:r>
            <a:endParaRPr lang="sr-Latn-CS" altLang="sr-Latn-R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r>
              <a:rPr lang="sr-Cyrl-RS" altLang="sr-Latn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Падавине и присуство снежног покривача.</a:t>
            </a:r>
            <a:endParaRPr lang="sr-Latn-CS" altLang="sr-Latn-R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r>
              <a:rPr lang="sr-Cyrl-RS" altLang="sr-Latn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Правиц и брзина ветра.</a:t>
            </a:r>
            <a:endParaRPr lang="sr-Latn-CS" altLang="sr-Latn-R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r>
              <a:rPr lang="sr-Cyrl-RS" altLang="sr-Latn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Електричне појаве у атмосфери.</a:t>
            </a:r>
            <a:endParaRPr lang="sr-Latn-CS" altLang="sr-Latn-R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sr-Latn-CS" altLang="sr-Latn-RS" sz="16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03FAB7-541D-47C0-A501-A36788F7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Климатски елементи</a:t>
            </a:r>
            <a:endParaRPr lang="en-US" altLang="sr-Latn-RS" sz="22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8826F-2C9E-4E47-963F-DA26FE25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4F16CDA-74B4-4EEC-8DA1-DD0FB31EF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097868"/>
            <a:ext cx="4572000" cy="466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r-Cyrl-RS" altLang="sr-Latn-RS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Космички</a:t>
            </a:r>
            <a:endParaRPr lang="sr-Latn-CS" altLang="sr-Latn-RS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r-Latn-CS" altLang="sr-Latn-RS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Cyrl-RS" altLang="sr-Latn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Зрачење Сунца и неба.</a:t>
            </a:r>
          </a:p>
          <a:p>
            <a:pPr lvl="1" eaLnBrk="1" hangingPunct="1">
              <a:lnSpc>
                <a:spcPct val="80000"/>
              </a:lnSpc>
            </a:pPr>
            <a:endParaRPr lang="sr-Latn-CS" altLang="sr-Latn-R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RS" altLang="sr-Latn-RS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Телурски</a:t>
            </a:r>
            <a:endParaRPr lang="sr-Latn-CS" altLang="sr-Latn-RS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sr-Latn-CS" altLang="sr-Latn-RS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Cyrl-RS" altLang="sr-Latn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Земљино израчивање и противзрачење атмосфере.</a:t>
            </a:r>
            <a:endParaRPr lang="sr-Latn-CS" altLang="sr-Latn-R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Cyrl-RS" altLang="sr-Latn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Радиоактивност.</a:t>
            </a:r>
            <a:r>
              <a:rPr lang="sr-Latn-CS" altLang="sr-Latn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sr-Cyrl-RS" altLang="sr-Latn-R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Cyrl-RS" altLang="sr-Latn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Садржај прашине и других честица у ваздуху.</a:t>
            </a:r>
          </a:p>
          <a:p>
            <a:pPr lvl="1" eaLnBrk="1" hangingPunct="1">
              <a:lnSpc>
                <a:spcPct val="80000"/>
              </a:lnSpc>
            </a:pPr>
            <a:endParaRPr lang="sr-Latn-CS" altLang="sr-Latn-RS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RS" altLang="sr-Latn-RS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Геолошки</a:t>
            </a:r>
            <a:endParaRPr lang="sr-Latn-CS" altLang="sr-Latn-RS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sr-Latn-CS" altLang="sr-Latn-RS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Cyrl-RS" altLang="sr-Latn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Пропустљивост земљишта за Сунчево и небеско зрачење.</a:t>
            </a:r>
          </a:p>
          <a:p>
            <a:pPr lvl="1" eaLnBrk="1" hangingPunct="1">
              <a:lnSpc>
                <a:spcPct val="80000"/>
              </a:lnSpc>
            </a:pPr>
            <a:r>
              <a:rPr lang="sr-Cyrl-RS" altLang="sr-Latn-R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Топлотна и температурска проводљивост земљишта.</a:t>
            </a:r>
            <a:endParaRPr lang="sr-Latn-CS" altLang="sr-Latn-R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sr-Latn-CS" altLang="sr-Latn-RS" sz="1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DCD13960-ADD8-42B9-A263-4FA5ED061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5832648"/>
          </a:xfrm>
        </p:spPr>
        <p:txBody>
          <a:bodyPr/>
          <a:lstStyle/>
          <a:p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Астрономски</a:t>
            </a:r>
            <a:endParaRPr lang="sr-Latn-CS" altLang="sr-Latn-RS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/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Земљина револуција и ротација.</a:t>
            </a:r>
          </a:p>
          <a:p>
            <a:pPr lvl="1"/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Географски</a:t>
            </a:r>
            <a:endParaRPr lang="sr-Latn-CS" altLang="sr-Latn-RS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/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Географска ширина и дужина.</a:t>
            </a:r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/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Распоред мора и копна.</a:t>
            </a:r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/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Надморска висина.</a:t>
            </a:r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/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Рељеф.</a:t>
            </a:r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/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Врста подлоге.</a:t>
            </a:r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/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Вегетациони покривач.</a:t>
            </a:r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/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Делатност човека.</a:t>
            </a:r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sr-Cyrl-RS" altLang="sr-Latn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Метеоролошки</a:t>
            </a:r>
            <a:endParaRPr lang="sr-Latn-CS" altLang="sr-Latn-RS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/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Особине атмосферске циркулације,</a:t>
            </a:r>
            <a:r>
              <a:rPr lang="sr-Latn-C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смена и трансформација ваздушних маса.</a:t>
            </a:r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/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Особине атмосфере.</a:t>
            </a:r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/>
            <a:r>
              <a:rPr lang="sr-Cyrl-RS" altLang="sr-Latn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Облачност и падавине.</a:t>
            </a:r>
            <a:endParaRPr lang="sr-Latn-CS" altLang="sr-Latn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sr-Latn-CS" altLang="sr-Latn-RS" sz="18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50DF0-01BE-48E8-ADD6-7E204586A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Климатски чиниоци</a:t>
            </a:r>
            <a:endParaRPr lang="en-US" altLang="sr-Latn-RS" sz="22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9A039-4CA8-4463-94D7-56FC3313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4C1EB2C-03DD-44D0-9BEF-65AB9C9DDA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RS" sz="4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Климатски модификатори</a:t>
            </a:r>
            <a:endParaRPr lang="en-US" sz="48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929F8-2D54-410F-9C21-2E40586F08A9}"/>
              </a:ext>
            </a:extLst>
          </p:cNvPr>
          <p:cNvSpPr txBox="1"/>
          <p:nvPr/>
        </p:nvSpPr>
        <p:spPr>
          <a:xfrm>
            <a:off x="5580063" y="5445125"/>
            <a:ext cx="32400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Универзитет у Новом Саду</a:t>
            </a:r>
          </a:p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Пољопривредни факултет</a:t>
            </a:r>
          </a:p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проф. Илија Арсенић</a:t>
            </a:r>
            <a:endParaRPr lang="en-US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3877E4-C3AA-427D-8B18-4102C971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3EDED-E5C3-4863-B317-111C61A683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C207D151-D5FF-415F-BD24-51293D0E4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14450"/>
            <a:ext cx="8229600" cy="233057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sr-Cyrl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Соларна клима </a:t>
            </a:r>
            <a:r>
              <a:rPr lang="sr-Cyrl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је она клима која би владала на Земљи уколико би њена површина била хомогена, глатка и без атмосфере.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Количина примљене топлоте па самим тим и температура би зависила само од међусобног положаја Земље и Сунца.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  <a:defRPr/>
            </a:pPr>
            <a:endParaRPr lang="sr-Cyrl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  <a:defRPr/>
            </a:pPr>
            <a:endParaRPr lang="sr-Cyrl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  <a:defRPr/>
            </a:pPr>
            <a:endParaRPr lang="sr-Cyrl-R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sr-Cyrl-R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Стварна клима </a:t>
            </a:r>
            <a:r>
              <a:rPr lang="sr-Cyrl-R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соларна клима + климатски модификатори</a:t>
            </a:r>
            <a:endParaRPr lang="sr-Latn-C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21C11D-4B13-4A9E-ACD8-87E43B82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D240FA-73AE-4C73-933D-875DA1E3C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Климатски модификатори</a:t>
            </a:r>
            <a:endParaRPr lang="en-US" altLang="sr-Latn-RS" sz="22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28670</TotalTime>
  <Words>1541</Words>
  <Application>Microsoft Office PowerPoint</Application>
  <PresentationFormat>On-screen Show (4:3)</PresentationFormat>
  <Paragraphs>305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Comic Sans MS</vt:lpstr>
      <vt:lpstr>Wingdings</vt:lpstr>
      <vt:lpstr>Calibri</vt:lpstr>
      <vt:lpstr>Perpetua</vt:lpstr>
      <vt:lpstr>Georgia</vt:lpstr>
      <vt:lpstr>Times New Roman</vt:lpstr>
      <vt:lpstr>Gabriola</vt:lpstr>
      <vt:lpstr>Arial</vt:lpstr>
      <vt:lpstr>Franklin Gothic Book</vt:lpstr>
      <vt:lpstr>Wingdings 2</vt:lpstr>
      <vt:lpstr>Equity</vt:lpstr>
      <vt:lpstr>Време и клима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Климатски модификатори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Класификација климе</vt:lpstr>
      <vt:lpstr>PowerPoint Presentation</vt:lpstr>
      <vt:lpstr>PowerPoint Presentation</vt:lpstr>
      <vt:lpstr>PowerPoint Presentation</vt:lpstr>
      <vt:lpstr>PowerPoint Presentation</vt:lpstr>
    </vt:vector>
  </TitlesOfParts>
  <Company>CMEM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Загревање тла и амосфере</dc:title>
  <dc:creator>Илија Арсенић</dc:creator>
  <cp:lastModifiedBy>User</cp:lastModifiedBy>
  <cp:revision>1161</cp:revision>
  <dcterms:created xsi:type="dcterms:W3CDTF">2008-11-06T18:44:51Z</dcterms:created>
  <dcterms:modified xsi:type="dcterms:W3CDTF">2021-11-30T07:42:05Z</dcterms:modified>
</cp:coreProperties>
</file>