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1" r:id="rId1"/>
  </p:sldMasterIdLst>
  <p:notesMasterIdLst>
    <p:notesMasterId r:id="rId30"/>
  </p:notesMasterIdLst>
  <p:sldIdLst>
    <p:sldId id="321" r:id="rId2"/>
    <p:sldId id="302" r:id="rId3"/>
    <p:sldId id="311" r:id="rId4"/>
    <p:sldId id="312" r:id="rId5"/>
    <p:sldId id="331" r:id="rId6"/>
    <p:sldId id="332" r:id="rId7"/>
    <p:sldId id="333" r:id="rId8"/>
    <p:sldId id="334" r:id="rId9"/>
    <p:sldId id="316" r:id="rId10"/>
    <p:sldId id="320" r:id="rId11"/>
    <p:sldId id="329" r:id="rId12"/>
    <p:sldId id="314" r:id="rId13"/>
    <p:sldId id="335" r:id="rId14"/>
    <p:sldId id="336" r:id="rId15"/>
    <p:sldId id="318" r:id="rId16"/>
    <p:sldId id="256" r:id="rId17"/>
    <p:sldId id="296" r:id="rId18"/>
    <p:sldId id="297" r:id="rId19"/>
    <p:sldId id="299" r:id="rId20"/>
    <p:sldId id="300" r:id="rId21"/>
    <p:sldId id="301" r:id="rId22"/>
    <p:sldId id="292" r:id="rId23"/>
    <p:sldId id="337" r:id="rId24"/>
    <p:sldId id="293" r:id="rId25"/>
    <p:sldId id="294" r:id="rId26"/>
    <p:sldId id="303" r:id="rId27"/>
    <p:sldId id="295" r:id="rId28"/>
    <p:sldId id="338" r:id="rId2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mbria" panose="02040503050406030204" pitchFamily="18" charset="0"/>
      <p:regular r:id="rId35"/>
      <p:bold r:id="rId36"/>
      <p:italic r:id="rId37"/>
      <p:boldItalic r:id="rId38"/>
    </p:embeddedFont>
    <p:embeddedFont>
      <p:font typeface="Cambria Math" panose="02040503050406030204" pitchFamily="18" charset="0"/>
      <p:regular r:id="rId39"/>
    </p:embeddedFont>
    <p:embeddedFont>
      <p:font typeface="Franklin Gothic Book" panose="020B0503020102020204" pitchFamily="34" charset="0"/>
      <p:regular r:id="rId40"/>
      <p:italic r:id="rId41"/>
    </p:embeddedFont>
    <p:embeddedFont>
      <p:font typeface="Gabriola" panose="04040605051002020D02" pitchFamily="82" charset="0"/>
      <p:regular r:id="rId42"/>
    </p:embeddedFont>
    <p:embeddedFont>
      <p:font typeface="Georgia" panose="02040502050405020303" pitchFamily="18" charset="0"/>
      <p:regular r:id="rId43"/>
      <p:bold r:id="rId44"/>
      <p:italic r:id="rId45"/>
      <p:boldItalic r:id="rId46"/>
    </p:embeddedFont>
    <p:embeddedFont>
      <p:font typeface="Perpetua" panose="02020502060401020303" pitchFamily="18" charset="0"/>
      <p:regular r:id="rId47"/>
      <p:bold r:id="rId48"/>
      <p:italic r:id="rId49"/>
      <p:boldItalic r:id="rId50"/>
    </p:embeddedFont>
    <p:embeddedFont>
      <p:font typeface="Wingdings 2" panose="05020102010507070707" pitchFamily="18" charset="2"/>
      <p:regular r:id="rId5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B1F3894-07BE-4507-8EC7-CA3B56CC37F0}">
          <p14:sldIdLst>
            <p14:sldId id="321"/>
            <p14:sldId id="302"/>
            <p14:sldId id="311"/>
            <p14:sldId id="312"/>
            <p14:sldId id="331"/>
            <p14:sldId id="332"/>
            <p14:sldId id="333"/>
            <p14:sldId id="334"/>
            <p14:sldId id="316"/>
            <p14:sldId id="320"/>
            <p14:sldId id="329"/>
            <p14:sldId id="314"/>
            <p14:sldId id="335"/>
            <p14:sldId id="336"/>
            <p14:sldId id="318"/>
            <p14:sldId id="256"/>
            <p14:sldId id="296"/>
            <p14:sldId id="297"/>
            <p14:sldId id="299"/>
            <p14:sldId id="300"/>
            <p14:sldId id="301"/>
            <p14:sldId id="292"/>
            <p14:sldId id="337"/>
            <p14:sldId id="293"/>
            <p14:sldId id="294"/>
            <p14:sldId id="303"/>
            <p14:sldId id="295"/>
            <p14:sldId id="3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66FF33"/>
    <a:srgbClr val="9999FF"/>
    <a:srgbClr val="CC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13" autoAdjust="0"/>
  </p:normalViewPr>
  <p:slideViewPr>
    <p:cSldViewPr>
      <p:cViewPr varScale="1">
        <p:scale>
          <a:sx n="114" d="100"/>
          <a:sy n="114" d="100"/>
        </p:scale>
        <p:origin x="150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font" Target="fonts/font21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A84D9-2115-4CE0-AA26-0FC3FFC1F78C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6370-33AE-4E23-8FD6-099AD80A2B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33EDED-E5C3-4863-B317-111C61A68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32EE6-435F-4FC4-86F2-85CF0727B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22275-E9D8-454A-BF11-A8248B53F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FAB64-95C5-4D00-9652-240B3DBF2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1FA79-B4BE-473F-9062-CEB4C609B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F3430-0C0B-4A6B-AA83-10C31A207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119D3-970B-4C5C-B96C-D81976829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64570-191D-401D-834A-51F08514D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9C4A3-EEC6-4550-8380-5A93074F2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93210-0359-4B93-9637-60F4E1B66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8FADE-A7F4-4FDB-B6F0-C55DE5BF7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76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D9191077-A974-4A0E-AAAF-F244B0669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7" r:id="rId2"/>
    <p:sldLayoutId id="2147483735" r:id="rId3"/>
    <p:sldLayoutId id="2147483728" r:id="rId4"/>
    <p:sldLayoutId id="2147483729" r:id="rId5"/>
    <p:sldLayoutId id="2147483730" r:id="rId6"/>
    <p:sldLayoutId id="2147483731" r:id="rId7"/>
    <p:sldLayoutId id="2147483736" r:id="rId8"/>
    <p:sldLayoutId id="2147483737" r:id="rId9"/>
    <p:sldLayoutId id="2147483732" r:id="rId10"/>
    <p:sldLayoutId id="2147483733" r:id="rId11"/>
  </p:sldLayoutIdLst>
  <p:transition advClick="0" advTm="1000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R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Адијабатски процеси</a:t>
            </a:r>
            <a:endParaRPr lang="en-US" sz="44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33EDED-E5C3-4863-B317-111C61A6836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80063" y="5445125"/>
            <a:ext cx="324008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r-Cyrl-RS" sz="20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Универзитет у Новом Саду</a:t>
            </a:r>
          </a:p>
          <a:p>
            <a:pPr algn="r">
              <a:defRPr/>
            </a:pPr>
            <a:r>
              <a:rPr lang="sr-Cyrl-RS" sz="20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Пољопривредни факултет</a:t>
            </a:r>
          </a:p>
          <a:p>
            <a:pPr algn="r">
              <a:defRPr/>
            </a:pPr>
            <a:r>
              <a:rPr lang="sr-Cyrl-RS" sz="20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проф. Илија Арсенић</a:t>
            </a:r>
            <a:endParaRPr lang="en-US" sz="20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/>
  <p:extLst>
    <p:ext uri="{E180D4A7-C9FB-4DFB-919C-405C955672EB}">
      <p14:showEvtLst xmlns:p14="http://schemas.microsoft.com/office/powerpoint/2010/main">
        <p14:playEvt time="3" objId="5"/>
        <p14:stopEvt time="10969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2DA92C0D-2180-4647-AF37-CCFB269DD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76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Latn-RS" altLang="sr-Latn-RS" sz="1800"/>
          </a:p>
        </p:txBody>
      </p:sp>
      <p:sp>
        <p:nvSpPr>
          <p:cNvPr id="11270" name="Rectangle 7">
            <a:extLst>
              <a:ext uri="{FF2B5EF4-FFF2-40B4-BE49-F238E27FC236}">
                <a16:creationId xmlns:a16="http://schemas.microsoft.com/office/drawing/2014/main" id="{C6DAC83D-887B-43B1-AA6E-F928FD351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Latn-RS" altLang="sr-Latn-RS" sz="1800"/>
          </a:p>
        </p:txBody>
      </p:sp>
      <p:sp>
        <p:nvSpPr>
          <p:cNvPr id="11271" name="Rectangle 8">
            <a:extLst>
              <a:ext uri="{FF2B5EF4-FFF2-40B4-BE49-F238E27FC236}">
                <a16:creationId xmlns:a16="http://schemas.microsoft.com/office/drawing/2014/main" id="{57E1B238-68E5-4A82-9608-547ED13AE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Latn-RS" altLang="sr-Latn-RS" sz="1800"/>
          </a:p>
        </p:txBody>
      </p:sp>
      <p:pic>
        <p:nvPicPr>
          <p:cNvPr id="11272" name="Picture 13" descr="Сродна слика">
            <a:extLst>
              <a:ext uri="{FF2B5EF4-FFF2-40B4-BE49-F238E27FC236}">
                <a16:creationId xmlns:a16="http://schemas.microsoft.com/office/drawing/2014/main" id="{070FC7EF-15D4-4A7C-A890-FBAC01BB2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94" y="1916832"/>
            <a:ext cx="785812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68B586E0-8E9F-4EF4-8D1B-8455BE497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34" y="571480"/>
            <a:ext cx="8392446" cy="40011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RelaxedModerately"/>
            <a:lightRig rig="balanced" dir="b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r-Cyrl-RS" sz="2000" b="1" i="1" dirty="0">
                <a:solidFill>
                  <a:srgbClr val="FFFF00"/>
                </a:solidFill>
                <a:latin typeface="Georgia" pitchFamily="18" charset="0"/>
              </a:rPr>
              <a:t>Атмосферски притисак - </a:t>
            </a:r>
            <a:r>
              <a:rPr lang="sr-Cyrl-RS" sz="2000" b="1" i="1" dirty="0">
                <a:solidFill>
                  <a:srgbClr val="00B0F0"/>
                </a:solidFill>
                <a:latin typeface="Georgia" pitchFamily="18" charset="0"/>
              </a:rPr>
              <a:t>Изобаре</a:t>
            </a:r>
            <a:endParaRPr lang="sr-Latn-CS" sz="2000" b="1" i="1" dirty="0">
              <a:solidFill>
                <a:srgbClr val="00B0F0"/>
              </a:solidFill>
              <a:latin typeface="Georgia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0F1329-861B-4C03-9FEC-1795E9EBFCE6}"/>
              </a:ext>
            </a:extLst>
          </p:cNvPr>
          <p:cNvSpPr/>
          <p:nvPr/>
        </p:nvSpPr>
        <p:spPr>
          <a:xfrm>
            <a:off x="395536" y="1198143"/>
            <a:ext cx="849694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hangingPunct="1"/>
            <a:r>
              <a:rPr lang="sr-Cyrl-RS" sz="1600" b="1" dirty="0">
                <a:solidFill>
                  <a:srgbClr val="00B050"/>
                </a:solidFill>
                <a:latin typeface="Georgia" pitchFamily="18" charset="0"/>
              </a:rPr>
              <a:t>Изобаре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 су линије које повезују тачке са </a:t>
            </a:r>
            <a:r>
              <a:rPr lang="sr-Cyrl-RS" sz="1600" dirty="0">
                <a:solidFill>
                  <a:srgbClr val="00B050"/>
                </a:solidFill>
                <a:latin typeface="Georgia" pitchFamily="18" charset="0"/>
              </a:rPr>
              <a:t>истим вредностима 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атмосферског притиска редукованог на ниво мора. </a:t>
            </a:r>
            <a:endParaRPr lang="sr-Cyrl-RS" sz="1600" b="1" i="1" dirty="0">
              <a:solidFill>
                <a:srgbClr val="92D05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>
            <a:extLst>
              <a:ext uri="{FF2B5EF4-FFF2-40B4-BE49-F238E27FC236}">
                <a16:creationId xmlns:a16="http://schemas.microsoft.com/office/drawing/2014/main" id="{48D05298-D2AE-4C1C-A4AD-EFD739E2C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76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Latn-RS" altLang="sr-Latn-RS" sz="1800"/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01B71A71-50F1-4AEE-B8CD-328137F33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Latn-RS" altLang="sr-Latn-RS" sz="1800"/>
          </a:p>
        </p:txBody>
      </p:sp>
      <p:sp>
        <p:nvSpPr>
          <p:cNvPr id="12296" name="Rectangle 8">
            <a:extLst>
              <a:ext uri="{FF2B5EF4-FFF2-40B4-BE49-F238E27FC236}">
                <a16:creationId xmlns:a16="http://schemas.microsoft.com/office/drawing/2014/main" id="{84DD3197-9FA0-4A94-A9B2-3E1F19892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Latn-RS" altLang="sr-Latn-RS" sz="1800"/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FA8A15BE-52AC-4142-AA34-D15BB2BB9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599" y="2653606"/>
            <a:ext cx="6218802" cy="360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0FD4A48-82A1-46C1-919D-2F7593604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34" y="571480"/>
            <a:ext cx="8392446" cy="40011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RelaxedModerately"/>
            <a:lightRig rig="balanced" dir="b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r-Cyrl-RS" sz="2000" b="1" i="1" dirty="0">
                <a:solidFill>
                  <a:srgbClr val="FFFF00"/>
                </a:solidFill>
                <a:latin typeface="Georgia" pitchFamily="18" charset="0"/>
              </a:rPr>
              <a:t>Атмосферски притисак – </a:t>
            </a:r>
            <a:r>
              <a:rPr lang="sr-Cyrl-RS" sz="2000" b="1" i="1" dirty="0">
                <a:solidFill>
                  <a:srgbClr val="00B0F0"/>
                </a:solidFill>
                <a:latin typeface="Georgia" pitchFamily="18" charset="0"/>
              </a:rPr>
              <a:t>Изобарске површине</a:t>
            </a:r>
            <a:endParaRPr lang="sr-Latn-CS" sz="2000" b="1" i="1" dirty="0">
              <a:solidFill>
                <a:srgbClr val="00B0F0"/>
              </a:solidFill>
              <a:latin typeface="Georgia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9B8706-57AF-4F9E-AB0B-6BF28AEE50C7}"/>
              </a:ext>
            </a:extLst>
          </p:cNvPr>
          <p:cNvSpPr/>
          <p:nvPr/>
        </p:nvSpPr>
        <p:spPr>
          <a:xfrm>
            <a:off x="395536" y="1198143"/>
            <a:ext cx="8496944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hangingPunct="1"/>
            <a:r>
              <a:rPr lang="sr-Cyrl-RS" sz="1600" b="1" dirty="0">
                <a:solidFill>
                  <a:srgbClr val="00B0F0"/>
                </a:solidFill>
                <a:latin typeface="Georgia" pitchFamily="18" charset="0"/>
              </a:rPr>
              <a:t>Изобарске површине 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су површине у којима у свим тачкама притисак има исту вредност.</a:t>
            </a:r>
          </a:p>
          <a:p>
            <a:pPr algn="just" eaLnBrk="1" hangingPunct="1"/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На географским картама се уцртавају линије које представљају </a:t>
            </a:r>
            <a:r>
              <a:rPr lang="sr-Cyrl-RS" sz="1600" b="1" dirty="0">
                <a:solidFill>
                  <a:srgbClr val="00B0F0"/>
                </a:solidFill>
                <a:latin typeface="Georgia" pitchFamily="18" charset="0"/>
              </a:rPr>
              <a:t>надморску висину 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изобарске површине.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D4519D-3A46-4F0B-8120-EDA2C95C1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237" y="1584035"/>
            <a:ext cx="2210059" cy="3076748"/>
          </a:xfrm>
          <a:prstGeom prst="rect">
            <a:avLst/>
          </a:prstGeom>
        </p:spPr>
      </p:pic>
      <p:sp>
        <p:nvSpPr>
          <p:cNvPr id="13315" name="Rectangle 3">
            <a:extLst>
              <a:ext uri="{FF2B5EF4-FFF2-40B4-BE49-F238E27FC236}">
                <a16:creationId xmlns:a16="http://schemas.microsoft.com/office/drawing/2014/main" id="{6DBEEE70-AEDA-4C83-8E40-17E576858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76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Latn-RS" altLang="sr-Latn-RS" sz="1800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56FF6158-C3E5-4DD2-B5BF-A77276260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Latn-RS" altLang="sr-Latn-RS" sz="1800"/>
          </a:p>
        </p:txBody>
      </p:sp>
      <p:sp>
        <p:nvSpPr>
          <p:cNvPr id="13320" name="Rectangle 8">
            <a:extLst>
              <a:ext uri="{FF2B5EF4-FFF2-40B4-BE49-F238E27FC236}">
                <a16:creationId xmlns:a16="http://schemas.microsoft.com/office/drawing/2014/main" id="{DEC9A71E-E4F6-468D-A848-9C543B336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Latn-RS" altLang="sr-Latn-RS" sz="180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6B6810B-9E21-4A15-BCFB-382B67E76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34" y="571480"/>
            <a:ext cx="8392446" cy="40011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RelaxedModerately"/>
            <a:lightRig rig="balanced" dir="b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r-Cyrl-RS" sz="2000" b="1" i="1" dirty="0">
                <a:solidFill>
                  <a:srgbClr val="FFFF00"/>
                </a:solidFill>
                <a:latin typeface="Georgia" pitchFamily="18" charset="0"/>
              </a:rPr>
              <a:t>Атмосферски притисак – </a:t>
            </a:r>
            <a:r>
              <a:rPr lang="sr-Cyrl-RS" sz="2000" b="1" i="1" dirty="0">
                <a:solidFill>
                  <a:srgbClr val="92D050"/>
                </a:solidFill>
                <a:latin typeface="Georgia" pitchFamily="18" charset="0"/>
              </a:rPr>
              <a:t>Мерење притиска</a:t>
            </a:r>
            <a:endParaRPr lang="sr-Latn-CS" sz="2000" b="1" i="1" dirty="0">
              <a:solidFill>
                <a:srgbClr val="92D050"/>
              </a:solidFill>
              <a:latin typeface="Georg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3192EEC-EA13-4F54-8670-3BFA2257B39F}"/>
                  </a:ext>
                </a:extLst>
              </p:cNvPr>
              <p:cNvSpPr/>
              <p:nvPr/>
            </p:nvSpPr>
            <p:spPr>
              <a:xfrm>
                <a:off x="306990" y="1196752"/>
                <a:ext cx="4713634" cy="4770537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 eaLnBrk="1" hangingPunct="1"/>
                <a:r>
                  <a:rPr lang="sr-Cyrl-RS" sz="1600" b="1" i="1" dirty="0">
                    <a:solidFill>
                      <a:srgbClr val="92D050"/>
                    </a:solidFill>
                    <a:latin typeface="Georgia" pitchFamily="18" charset="0"/>
                  </a:rPr>
                  <a:t>Живин барометар</a:t>
                </a:r>
              </a:p>
              <a:p>
                <a:pPr algn="just" eaLnBrk="1" hangingPunct="1"/>
                <a:endParaRPr lang="sr-Cyrl-RS" sz="1600" i="1" dirty="0">
                  <a:solidFill>
                    <a:srgbClr val="92D050"/>
                  </a:solidFill>
                  <a:latin typeface="Georgia" pitchFamily="18" charset="0"/>
                </a:endParaRPr>
              </a:p>
              <a:p>
                <a:pPr marL="285750" indent="-285750" algn="just" eaLnBrk="1" hangingPunct="1">
                  <a:buFont typeface="Arial" panose="020B0604020202020204" pitchFamily="34" charset="0"/>
                  <a:buChar char="•"/>
                </a:pPr>
                <a:r>
                  <a:rPr lang="sr-Cyrl-RS" sz="1600" dirty="0">
                    <a:solidFill>
                      <a:srgbClr val="FFFF00"/>
                    </a:solidFill>
                    <a:latin typeface="Georgia" pitchFamily="18" charset="0"/>
                  </a:rPr>
                  <a:t>Ради на принципу </a:t>
                </a:r>
                <a:r>
                  <a:rPr lang="sr-Cyrl-RS" sz="1600" dirty="0">
                    <a:solidFill>
                      <a:srgbClr val="00B050"/>
                    </a:solidFill>
                    <a:latin typeface="Georgia" pitchFamily="18" charset="0"/>
                  </a:rPr>
                  <a:t>Торичелијевог експе-римента</a:t>
                </a:r>
                <a:r>
                  <a:rPr lang="sr-Cyrl-RS" sz="1600" dirty="0">
                    <a:solidFill>
                      <a:srgbClr val="FFFF00"/>
                    </a:solidFill>
                    <a:latin typeface="Georgia" pitchFamily="18" charset="0"/>
                  </a:rPr>
                  <a:t>.</a:t>
                </a:r>
              </a:p>
              <a:p>
                <a:pPr marL="285750" indent="-285750" algn="just" eaLnBrk="1" hangingPunct="1">
                  <a:buFont typeface="Arial" panose="020B0604020202020204" pitchFamily="34" charset="0"/>
                  <a:buChar char="•"/>
                </a:pPr>
                <a:r>
                  <a:rPr lang="sr-Cyrl-RS" sz="1600" dirty="0">
                    <a:solidFill>
                      <a:srgbClr val="FFFF00"/>
                    </a:solidFill>
                    <a:latin typeface="Georgia" pitchFamily="18" charset="0"/>
                  </a:rPr>
                  <a:t>Атмосферски притисак је уравнотежен </a:t>
                </a:r>
                <a:r>
                  <a:rPr lang="sr-Cyrl-RS" sz="1600" dirty="0">
                    <a:solidFill>
                      <a:srgbClr val="00B050"/>
                    </a:solidFill>
                    <a:latin typeface="Georgia" pitchFamily="18" charset="0"/>
                  </a:rPr>
                  <a:t>хидростатичким притском </a:t>
                </a:r>
                <a:r>
                  <a:rPr lang="sr-Cyrl-RS" sz="1600" dirty="0">
                    <a:solidFill>
                      <a:srgbClr val="FFFF00"/>
                    </a:solidFill>
                    <a:latin typeface="Georgia" pitchFamily="18" charset="0"/>
                  </a:rPr>
                  <a:t>живе.</a:t>
                </a:r>
              </a:p>
              <a:p>
                <a:pPr marL="285750" indent="-285750" algn="just" eaLnBrk="1" hangingPunct="1">
                  <a:buFont typeface="Arial" panose="020B0604020202020204" pitchFamily="34" charset="0"/>
                  <a:buChar char="•"/>
                </a:pPr>
                <a:endParaRPr lang="sr-Cyrl-RS" sz="1600" dirty="0">
                  <a:solidFill>
                    <a:srgbClr val="92D050"/>
                  </a:solidFill>
                  <a:latin typeface="Georgia" pitchFamily="18" charset="0"/>
                </a:endParaRPr>
              </a:p>
              <a:p>
                <a:pPr marL="285750" indent="-285750" algn="just" eaLnBrk="1" hangingPunct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𝒈𝒉</m:t>
                    </m:r>
                  </m:oMath>
                </a14:m>
                <a:endParaRPr lang="en-US" sz="2400" b="1" dirty="0">
                  <a:solidFill>
                    <a:srgbClr val="00B0F0"/>
                  </a:solidFill>
                  <a:latin typeface="Georgia" pitchFamily="18" charset="0"/>
                </a:endParaRPr>
              </a:p>
              <a:p>
                <a:pPr marL="285750" indent="-285750" algn="just" eaLnBrk="1" hangingPunct="1">
                  <a:buFont typeface="Arial" panose="020B0604020202020204" pitchFamily="34" charset="0"/>
                  <a:buChar char="•"/>
                </a:pPr>
                <a:endParaRPr lang="en-US" sz="2400" b="1" dirty="0">
                  <a:solidFill>
                    <a:srgbClr val="00B0F0"/>
                  </a:solidFill>
                  <a:latin typeface="Georgia" pitchFamily="18" charset="0"/>
                </a:endParaRPr>
              </a:p>
              <a:p>
                <a:pPr marL="285750" indent="-285750" algn="just" eaLnBrk="1" hangingPunct="1">
                  <a:buFont typeface="Arial" panose="020B0604020202020204" pitchFamily="34" charset="0"/>
                  <a:buChar char="•"/>
                </a:pPr>
                <a:r>
                  <a:rPr lang="sr-Cyrl-RS" sz="1600" dirty="0">
                    <a:solidFill>
                      <a:srgbClr val="FFFF00"/>
                    </a:solidFill>
                    <a:latin typeface="Georgia" pitchFamily="18" charset="0"/>
                  </a:rPr>
                  <a:t>Корекција измереног притиска на </a:t>
                </a:r>
                <a:r>
                  <a:rPr lang="sr-Cyrl-RS" sz="1600" dirty="0">
                    <a:solidFill>
                      <a:srgbClr val="00B050"/>
                    </a:solidFill>
                    <a:latin typeface="Georgia" pitchFamily="18" charset="0"/>
                  </a:rPr>
                  <a:t>температуру</a:t>
                </a:r>
                <a:r>
                  <a:rPr lang="sr-Cyrl-RS" sz="1600" dirty="0">
                    <a:solidFill>
                      <a:srgbClr val="FFFF00"/>
                    </a:solidFill>
                    <a:latin typeface="Georgia" pitchFamily="18" charset="0"/>
                  </a:rPr>
                  <a:t> живе се обавља због промене густине живе.</a:t>
                </a:r>
              </a:p>
              <a:p>
                <a:pPr marL="285750" indent="-285750" algn="just" eaLnBrk="1" hangingPunct="1">
                  <a:buFont typeface="Arial" panose="020B0604020202020204" pitchFamily="34" charset="0"/>
                  <a:buChar char="•"/>
                </a:pPr>
                <a:r>
                  <a:rPr lang="sr-Cyrl-RS" sz="1600" dirty="0">
                    <a:solidFill>
                      <a:srgbClr val="FFFF00"/>
                    </a:solidFill>
                    <a:latin typeface="Georgia" pitchFamily="18" charset="0"/>
                  </a:rPr>
                  <a:t>Корекција измереног притиска на </a:t>
                </a:r>
                <a:r>
                  <a:rPr lang="sr-Cyrl-RS" sz="1600" dirty="0">
                    <a:solidFill>
                      <a:srgbClr val="00B050"/>
                    </a:solidFill>
                    <a:latin typeface="Georgia" pitchFamily="18" charset="0"/>
                  </a:rPr>
                  <a:t>географску ширину </a:t>
                </a:r>
                <a:r>
                  <a:rPr lang="sr-Cyrl-RS" sz="1600" dirty="0">
                    <a:solidFill>
                      <a:srgbClr val="FFFF00"/>
                    </a:solidFill>
                    <a:latin typeface="Georgia" pitchFamily="18" charset="0"/>
                  </a:rPr>
                  <a:t>се обавља због промене убрзања силе Земљине.</a:t>
                </a:r>
              </a:p>
              <a:p>
                <a:pPr marL="285750" indent="-285750" algn="just" eaLnBrk="1" hangingPunct="1">
                  <a:buFont typeface="Arial" panose="020B0604020202020204" pitchFamily="34" charset="0"/>
                  <a:buChar char="•"/>
                </a:pPr>
                <a:r>
                  <a:rPr lang="sr-Cyrl-RS" sz="1600" dirty="0">
                    <a:solidFill>
                      <a:srgbClr val="FFFF00"/>
                    </a:solidFill>
                    <a:latin typeface="Georgia" pitchFamily="18" charset="0"/>
                  </a:rPr>
                  <a:t>Корекција измереног притиска на </a:t>
                </a:r>
                <a:r>
                  <a:rPr lang="sr-Cyrl-RS" sz="1600" dirty="0">
                    <a:solidFill>
                      <a:srgbClr val="00B050"/>
                    </a:solidFill>
                    <a:latin typeface="Georgia" pitchFamily="18" charset="0"/>
                  </a:rPr>
                  <a:t>надморску висину </a:t>
                </a:r>
                <a:r>
                  <a:rPr lang="sr-Cyrl-RS" sz="1600" dirty="0">
                    <a:solidFill>
                      <a:srgbClr val="FFFF00"/>
                    </a:solidFill>
                    <a:latin typeface="Georgia" pitchFamily="18" charset="0"/>
                  </a:rPr>
                  <a:t>се обавља због промене убрзања силе Земљине теже.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3192EEC-EA13-4F54-8670-3BFA2257B3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90" y="1196752"/>
                <a:ext cx="4713634" cy="47705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5155A33-EC6E-4627-903A-C52B2B2339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584035"/>
            <a:ext cx="1799697" cy="428655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6DBEEE70-AEDA-4C83-8E40-17E576858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76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Latn-RS" altLang="sr-Latn-RS" sz="1800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56FF6158-C3E5-4DD2-B5BF-A77276260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Latn-RS" altLang="sr-Latn-RS" sz="1800"/>
          </a:p>
        </p:txBody>
      </p:sp>
      <p:sp>
        <p:nvSpPr>
          <p:cNvPr id="13320" name="Rectangle 8">
            <a:extLst>
              <a:ext uri="{FF2B5EF4-FFF2-40B4-BE49-F238E27FC236}">
                <a16:creationId xmlns:a16="http://schemas.microsoft.com/office/drawing/2014/main" id="{DEC9A71E-E4F6-468D-A848-9C543B336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Latn-RS" altLang="sr-Latn-RS" sz="180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6B6810B-9E21-4A15-BCFB-382B67E76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34" y="571480"/>
            <a:ext cx="8392446" cy="40011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RelaxedModerately"/>
            <a:lightRig rig="balanced" dir="b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r-Cyrl-RS" sz="2000" b="1" i="1" dirty="0">
                <a:solidFill>
                  <a:srgbClr val="FFFF00"/>
                </a:solidFill>
                <a:latin typeface="Georgia" pitchFamily="18" charset="0"/>
              </a:rPr>
              <a:t>Атмосферски притисак – </a:t>
            </a:r>
            <a:r>
              <a:rPr lang="sr-Cyrl-RS" sz="2000" b="1" i="1" dirty="0">
                <a:solidFill>
                  <a:srgbClr val="92D050"/>
                </a:solidFill>
                <a:latin typeface="Georgia" pitchFamily="18" charset="0"/>
              </a:rPr>
              <a:t>Мерење притиска</a:t>
            </a:r>
            <a:endParaRPr lang="sr-Latn-CS" sz="2000" b="1" i="1" dirty="0">
              <a:solidFill>
                <a:srgbClr val="92D050"/>
              </a:solidFill>
              <a:latin typeface="Georgia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192EEC-EA13-4F54-8670-3BFA2257B39F}"/>
              </a:ext>
            </a:extLst>
          </p:cNvPr>
          <p:cNvSpPr/>
          <p:nvPr/>
        </p:nvSpPr>
        <p:spPr>
          <a:xfrm>
            <a:off x="306990" y="1196752"/>
            <a:ext cx="4409026" cy="28007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hangingPunct="1"/>
            <a:r>
              <a:rPr lang="sr-Cyrl-RS" sz="1600" b="1" i="1" dirty="0">
                <a:solidFill>
                  <a:srgbClr val="92D050"/>
                </a:solidFill>
                <a:latin typeface="Georgia" pitchFamily="18" charset="0"/>
              </a:rPr>
              <a:t>Барометар анероид.</a:t>
            </a:r>
          </a:p>
          <a:p>
            <a:pPr algn="just" eaLnBrk="1" hangingPunct="1"/>
            <a:endParaRPr lang="sr-Cyrl-RS" sz="1600" i="1" dirty="0">
              <a:solidFill>
                <a:srgbClr val="92D050"/>
              </a:solidFill>
              <a:latin typeface="Georgia" pitchFamily="18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Ради на принципу </a:t>
            </a:r>
            <a:r>
              <a:rPr lang="sr-Cyrl-RS" sz="1600" dirty="0">
                <a:solidFill>
                  <a:srgbClr val="00B050"/>
                </a:solidFill>
                <a:latin typeface="Georgia" pitchFamily="18" charset="0"/>
              </a:rPr>
              <a:t>Хуковог закона деформације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Атмосферски притисак је уравнотежен </a:t>
            </a:r>
            <a:r>
              <a:rPr lang="sr-Cyrl-RS" sz="1600" dirty="0">
                <a:solidFill>
                  <a:srgbClr val="00B050"/>
                </a:solidFill>
                <a:latin typeface="Georgia" pitchFamily="18" charset="0"/>
              </a:rPr>
              <a:t>еластичном силом 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деформације ане-роидне кутије.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Не врше се никакве корекције.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Једноставнији за употребу али мање поуздан.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sr-Cyrl-RS" sz="1600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D00E77-6675-4E91-B026-D8FEDC012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406159"/>
            <a:ext cx="2160240" cy="2160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93B634-8329-4752-8F69-C0D77AB791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963" y="4403405"/>
            <a:ext cx="2843808" cy="21328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A5570F-6B65-42CD-BAE1-F084828B4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903" y="1124744"/>
            <a:ext cx="4074577" cy="310782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FBA2F86-0589-48F7-8256-559E4303CEE6}"/>
              </a:ext>
            </a:extLst>
          </p:cNvPr>
          <p:cNvSpPr/>
          <p:nvPr/>
        </p:nvSpPr>
        <p:spPr>
          <a:xfrm>
            <a:off x="5406093" y="4403405"/>
            <a:ext cx="3486385" cy="20621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hangingPunct="1"/>
            <a:r>
              <a:rPr lang="sr-Cyrl-RS" sz="1600" b="1" i="1" dirty="0">
                <a:solidFill>
                  <a:srgbClr val="92D050"/>
                </a:solidFill>
                <a:latin typeface="Georgia" pitchFamily="18" charset="0"/>
              </a:rPr>
              <a:t>Барограф.</a:t>
            </a:r>
          </a:p>
          <a:p>
            <a:pPr algn="just" eaLnBrk="1" hangingPunct="1"/>
            <a:endParaRPr lang="sr-Cyrl-RS" sz="1600" i="1" dirty="0">
              <a:solidFill>
                <a:srgbClr val="92D050"/>
              </a:solidFill>
              <a:latin typeface="Georgia" pitchFamily="18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Служи за мерење и бележење промена атмосферског прити-ска.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Повећање броја анероидних кутија повећава осетљивост.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sr-Cyrl-RS" sz="16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85520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6DBEEE70-AEDA-4C83-8E40-17E576858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76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Latn-RS" altLang="sr-Latn-RS" sz="1800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56FF6158-C3E5-4DD2-B5BF-A77276260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Latn-RS" altLang="sr-Latn-RS" sz="1800"/>
          </a:p>
        </p:txBody>
      </p:sp>
      <p:sp>
        <p:nvSpPr>
          <p:cNvPr id="13320" name="Rectangle 8">
            <a:extLst>
              <a:ext uri="{FF2B5EF4-FFF2-40B4-BE49-F238E27FC236}">
                <a16:creationId xmlns:a16="http://schemas.microsoft.com/office/drawing/2014/main" id="{DEC9A71E-E4F6-468D-A848-9C543B336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Latn-RS" altLang="sr-Latn-RS" sz="180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6B6810B-9E21-4A15-BCFB-382B67E76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571480"/>
            <a:ext cx="8856984" cy="40011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RelaxedModerately"/>
            <a:lightRig rig="balanced" dir="b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r-Cyrl-RS" sz="2000" b="1" i="1" dirty="0">
                <a:solidFill>
                  <a:srgbClr val="FFFF00"/>
                </a:solidFill>
                <a:latin typeface="Georgia" pitchFamily="18" charset="0"/>
              </a:rPr>
              <a:t>Атмосферски притисак – </a:t>
            </a:r>
            <a:r>
              <a:rPr lang="sr-Cyrl-RS" sz="2000" b="1" i="1" dirty="0">
                <a:solidFill>
                  <a:srgbClr val="92D050"/>
                </a:solidFill>
                <a:latin typeface="Georgia" pitchFamily="18" charset="0"/>
              </a:rPr>
              <a:t>Редукција притиска на ниво мора</a:t>
            </a:r>
            <a:endParaRPr lang="sr-Latn-CS" sz="2000" b="1" i="1" dirty="0">
              <a:solidFill>
                <a:srgbClr val="92D050"/>
              </a:solidFill>
              <a:latin typeface="Georg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3192EEC-EA13-4F54-8670-3BFA2257B39F}"/>
                  </a:ext>
                </a:extLst>
              </p:cNvPr>
              <p:cNvSpPr/>
              <p:nvPr/>
            </p:nvSpPr>
            <p:spPr>
              <a:xfrm>
                <a:off x="306990" y="1196752"/>
                <a:ext cx="8585490" cy="347499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 eaLnBrk="1" hangingPunct="1"/>
                <a:r>
                  <a:rPr lang="sr-Cyrl-RS" sz="1600" b="1" dirty="0">
                    <a:solidFill>
                      <a:srgbClr val="00B050"/>
                    </a:solidFill>
                    <a:latin typeface="Georgia" pitchFamily="18" charset="0"/>
                  </a:rPr>
                  <a:t>Редукција</a:t>
                </a:r>
                <a:r>
                  <a:rPr lang="sr-Cyrl-RS" sz="1600" dirty="0">
                    <a:solidFill>
                      <a:srgbClr val="FFFF00"/>
                    </a:solidFill>
                    <a:latin typeface="Georgia" pitchFamily="18" charset="0"/>
                  </a:rPr>
                  <a:t> атмосферског притиска на ниво мора се обавља да би могли да се пореде притисци измерени на различитим надморским висинама.</a:t>
                </a:r>
              </a:p>
              <a:p>
                <a:pPr algn="just" eaLnBrk="1" hangingPunct="1"/>
                <a:endParaRPr lang="en-US" sz="1600" dirty="0">
                  <a:solidFill>
                    <a:srgbClr val="FFFF00"/>
                  </a:solidFill>
                  <a:latin typeface="Georgia" pitchFamily="18" charset="0"/>
                </a:endParaRPr>
              </a:p>
              <a:p>
                <a:pPr algn="just" eaLnBrk="1" hangingPunct="1"/>
                <a:r>
                  <a:rPr lang="sr-Cyrl-RS" sz="1600" dirty="0">
                    <a:solidFill>
                      <a:srgbClr val="00B050"/>
                    </a:solidFill>
                    <a:latin typeface="Georgia" pitchFamily="18" charset="0"/>
                  </a:rPr>
                  <a:t>Редукција</a:t>
                </a:r>
                <a:r>
                  <a:rPr lang="sr-Cyrl-RS" sz="1600" dirty="0">
                    <a:solidFill>
                      <a:srgbClr val="FFFF00"/>
                    </a:solidFill>
                    <a:latin typeface="Georgia" pitchFamily="18" charset="0"/>
                  </a:rPr>
                  <a:t> се обавља употребом једначине:</a:t>
                </a:r>
              </a:p>
              <a:p>
                <a:pPr algn="just" eaLnBrk="1" hangingPunct="1"/>
                <a:endParaRPr lang="sr-Cyrl-RS" sz="1600" dirty="0">
                  <a:solidFill>
                    <a:srgbClr val="FFFF00"/>
                  </a:solidFill>
                  <a:latin typeface="Georgia" pitchFamily="18" charset="0"/>
                </a:endParaRPr>
              </a:p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lang="en-US" sz="1600" b="1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sub>
                      </m:sSub>
                      <m:r>
                        <a:rPr lang="en-US" sz="1600" b="1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sz="1600" b="1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</m:num>
                        <m:den>
                          <m:r>
                            <a:rPr lang="en-US" sz="1600" b="1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𝐡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rgbClr val="FFFF00"/>
                  </a:solidFill>
                  <a:latin typeface="Georgia" pitchFamily="18" charset="0"/>
                </a:endParaRPr>
              </a:p>
              <a:p>
                <a:pPr algn="just" eaLnBrk="1" hangingPunct="1"/>
                <a:endParaRPr lang="sr-Cyrl-RS" sz="1600" dirty="0">
                  <a:solidFill>
                    <a:srgbClr val="FFFF00"/>
                  </a:solidFill>
                  <a:latin typeface="Georgia" pitchFamily="18" charset="0"/>
                </a:endParaRPr>
              </a:p>
              <a:p>
                <a:pPr algn="just" eaLnBrk="1" hangingPunct="1"/>
                <a:r>
                  <a:rPr lang="en-US" sz="1600" b="1" dirty="0">
                    <a:solidFill>
                      <a:srgbClr val="00B050"/>
                    </a:solidFill>
                    <a:latin typeface="Georgia" pitchFamily="18" charset="0"/>
                  </a:rPr>
                  <a:t>h j</a:t>
                </a:r>
                <a:r>
                  <a:rPr lang="sr-Cyrl-RS" sz="1600" b="1" dirty="0">
                    <a:solidFill>
                      <a:srgbClr val="00B050"/>
                    </a:solidFill>
                    <a:latin typeface="Georgia" pitchFamily="18" charset="0"/>
                  </a:rPr>
                  <a:t>е барометарски висински степен</a:t>
                </a:r>
                <a:r>
                  <a:rPr lang="en-US" sz="1600" b="1" dirty="0">
                    <a:solidFill>
                      <a:srgbClr val="00B050"/>
                    </a:solidFill>
                    <a:latin typeface="Georgia" pitchFamily="18" charset="0"/>
                  </a:rPr>
                  <a:t> </a:t>
                </a:r>
                <a:r>
                  <a:rPr lang="sr-Cyrl-RS" sz="1600" dirty="0">
                    <a:solidFill>
                      <a:srgbClr val="FFFF00"/>
                    </a:solidFill>
                    <a:latin typeface="Georgia" pitchFamily="18" charset="0"/>
                  </a:rPr>
                  <a:t>који се рачуна: </a:t>
                </a:r>
                <a:endParaRPr lang="en-US" sz="1600" dirty="0">
                  <a:solidFill>
                    <a:srgbClr val="FFFF00"/>
                  </a:solidFill>
                  <a:latin typeface="Georgia" pitchFamily="18" charset="0"/>
                </a:endParaRPr>
              </a:p>
              <a:p>
                <a:pPr algn="just" eaLnBrk="1" hangingPunct="1"/>
                <a:endParaRPr lang="sr-Cyrl-RS" sz="1600" dirty="0">
                  <a:solidFill>
                    <a:srgbClr val="FFFF00"/>
                  </a:solidFill>
                  <a:latin typeface="Georgia" pitchFamily="18" charset="0"/>
                </a:endParaRPr>
              </a:p>
              <a:p>
                <a:pPr algn="just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𝐡</m:t>
                      </m:r>
                      <m:r>
                        <a:rPr lang="en-US" sz="1600" b="1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𝟖𝟎𝟎𝟎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600" b="1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𝛂</m:t>
                          </m:r>
                          <m:r>
                            <a:rPr lang="en-US" sz="1600" b="1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𝐭</m:t>
                          </m:r>
                        </m:num>
                        <m:den>
                          <m:r>
                            <a:rPr lang="en-US" sz="1600" b="1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den>
                      </m:f>
                    </m:oMath>
                  </m:oMathPara>
                </a14:m>
                <a:endParaRPr lang="sr-Cyrl-RS" sz="1600" b="1" dirty="0">
                  <a:solidFill>
                    <a:srgbClr val="00B0F0"/>
                  </a:solidFill>
                  <a:latin typeface="Georgia" pitchFamily="18" charset="0"/>
                </a:endParaRPr>
              </a:p>
              <a:p>
                <a:pPr algn="just" eaLnBrk="1" hangingPunct="1"/>
                <a:endParaRPr lang="sr-Cyrl-RS" sz="1600" b="1" i="1" dirty="0">
                  <a:solidFill>
                    <a:srgbClr val="92D050"/>
                  </a:solidFill>
                  <a:latin typeface="Georgia" pitchFamily="18" charset="0"/>
                </a:endParaRPr>
              </a:p>
              <a:p>
                <a:pPr marL="285750" indent="-285750" algn="just" eaLnBrk="1" hangingPunct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b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𝛂</m:t>
                    </m:r>
                  </m:oMath>
                </a14:m>
                <a:r>
                  <a:rPr lang="sr-Cyrl-RS" sz="1600" dirty="0">
                    <a:solidFill>
                      <a:srgbClr val="FFFF00"/>
                    </a:solidFill>
                    <a:latin typeface="Georgia" pitchFamily="18" charset="0"/>
                  </a:rPr>
                  <a:t> је </a:t>
                </a:r>
                <a:r>
                  <a:rPr lang="sr-Cyrl-RS" sz="1600" dirty="0">
                    <a:solidFill>
                      <a:srgbClr val="00B050"/>
                    </a:solidFill>
                    <a:latin typeface="Georgia" pitchFamily="18" charset="0"/>
                  </a:rPr>
                  <a:t>температурски коефицијент ширења </a:t>
                </a:r>
                <a:r>
                  <a:rPr lang="sr-Cyrl-RS" sz="1600" dirty="0">
                    <a:solidFill>
                      <a:srgbClr val="FFFF00"/>
                    </a:solidFill>
                    <a:latin typeface="Georgia" pitchFamily="18" charset="0"/>
                  </a:rPr>
                  <a:t>ваздуха и износи </a:t>
                </a:r>
                <a:r>
                  <a:rPr lang="en-US" b="1" dirty="0">
                    <a:solidFill>
                      <a:srgbClr val="00B0F0"/>
                    </a:solidFill>
                  </a:rPr>
                  <a:t>0,004  </a:t>
                </a:r>
                <a:r>
                  <a:rPr lang="en-US" b="1" baseline="30000" dirty="0">
                    <a:solidFill>
                      <a:srgbClr val="00B0F0"/>
                    </a:solidFill>
                  </a:rPr>
                  <a:t>o</a:t>
                </a:r>
                <a:r>
                  <a:rPr lang="en-US" b="1" dirty="0">
                    <a:solidFill>
                      <a:srgbClr val="00B0F0"/>
                    </a:solidFill>
                  </a:rPr>
                  <a:t>C</a:t>
                </a:r>
                <a:r>
                  <a:rPr lang="en-US" b="1" baseline="30000" dirty="0">
                    <a:solidFill>
                      <a:srgbClr val="00B0F0"/>
                    </a:solidFill>
                  </a:rPr>
                  <a:t>-1</a:t>
                </a:r>
                <a:endParaRPr lang="sr-Cyrl-RS" sz="1600" b="1" dirty="0">
                  <a:solidFill>
                    <a:srgbClr val="00B0F0"/>
                  </a:solidFill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3192EEC-EA13-4F54-8670-3BFA2257B3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90" y="1196752"/>
                <a:ext cx="8585490" cy="34749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867006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9FA200B7-1BE2-44AE-BE48-D9AE1C05E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76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Latn-RS" altLang="sr-Latn-RS" sz="1800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6C337B1D-4A86-436D-B0A4-6DEB8B65C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Latn-RS" altLang="sr-Latn-RS" sz="1800"/>
          </a:p>
        </p:txBody>
      </p:sp>
      <p:sp>
        <p:nvSpPr>
          <p:cNvPr id="15368" name="Rectangle 8">
            <a:extLst>
              <a:ext uri="{FF2B5EF4-FFF2-40B4-BE49-F238E27FC236}">
                <a16:creationId xmlns:a16="http://schemas.microsoft.com/office/drawing/2014/main" id="{9F071BDE-6883-4042-B386-716CED8C9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Latn-RS" altLang="sr-Latn-RS" sz="1800"/>
          </a:p>
        </p:txBody>
      </p:sp>
      <p:pic>
        <p:nvPicPr>
          <p:cNvPr id="15369" name="Picture 11" descr="PASATI">
            <a:extLst>
              <a:ext uri="{FF2B5EF4-FFF2-40B4-BE49-F238E27FC236}">
                <a16:creationId xmlns:a16="http://schemas.microsoft.com/office/drawing/2014/main" id="{8D653DFF-19EB-4018-B696-C71E360CB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76388"/>
            <a:ext cx="4614862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3FC6C76C-61DA-456B-9482-0B47316EA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34" y="571480"/>
            <a:ext cx="8392446" cy="40011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RelaxedModerately"/>
            <a:lightRig rig="balanced" dir="b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r-Cyrl-RS" sz="2000" b="1" i="1" dirty="0">
                <a:solidFill>
                  <a:srgbClr val="FFFF00"/>
                </a:solidFill>
                <a:latin typeface="Georgia" pitchFamily="18" charset="0"/>
              </a:rPr>
              <a:t>Атмосферски притисак</a:t>
            </a:r>
            <a:endParaRPr lang="sr-Latn-CS" sz="2000" b="1" i="1" dirty="0">
              <a:solidFill>
                <a:srgbClr val="00B0F0"/>
              </a:solidFill>
              <a:latin typeface="Georgia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58411B-5975-459C-80CC-AA2094FC485A}"/>
              </a:ext>
            </a:extLst>
          </p:cNvPr>
          <p:cNvSpPr/>
          <p:nvPr/>
        </p:nvSpPr>
        <p:spPr>
          <a:xfrm>
            <a:off x="467857" y="1576388"/>
            <a:ext cx="3714957" cy="32932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hangingPunct="1"/>
            <a:r>
              <a:rPr lang="sr-Cyrl-RS" sz="1600" b="1" i="1" dirty="0">
                <a:solidFill>
                  <a:srgbClr val="92D050"/>
                </a:solidFill>
                <a:latin typeface="Georgia" pitchFamily="18" charset="0"/>
              </a:rPr>
              <a:t>Географска расподела притиска на нивоу мора</a:t>
            </a:r>
          </a:p>
          <a:p>
            <a:pPr algn="just" eaLnBrk="1" hangingPunct="1"/>
            <a:endParaRPr lang="sr-Cyrl-RS" sz="1600" b="1" i="1" dirty="0">
              <a:solidFill>
                <a:srgbClr val="92D050"/>
              </a:solidFill>
              <a:latin typeface="Georgia" pitchFamily="18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sr-Cyrl-RS" sz="1600" b="1" dirty="0">
                <a:solidFill>
                  <a:srgbClr val="92D050"/>
                </a:solidFill>
                <a:latin typeface="Georgia" pitchFamily="18" charset="0"/>
              </a:rPr>
              <a:t>Низак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 на екватору.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sr-Cyrl-RS" sz="1600" dirty="0">
              <a:solidFill>
                <a:srgbClr val="FFFF00"/>
              </a:solidFill>
              <a:latin typeface="Georgia" pitchFamily="18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sr-Cyrl-RS" sz="1600" dirty="0">
                <a:solidFill>
                  <a:srgbClr val="92D050"/>
                </a:solidFill>
                <a:latin typeface="Georgia" pitchFamily="18" charset="0"/>
              </a:rPr>
              <a:t>Висок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 у суптропским областима (</a:t>
            </a:r>
            <a:r>
              <a:rPr lang="sr-Latn-CS" sz="1600" dirty="0">
                <a:solidFill>
                  <a:srgbClr val="00B0F0"/>
                </a:solidFill>
                <a:latin typeface="Georgia" pitchFamily="18" charset="0"/>
              </a:rPr>
              <a:t>30-45</a:t>
            </a:r>
            <a:r>
              <a:rPr lang="sr-Latn-CS" sz="1600" baseline="30000" dirty="0">
                <a:solidFill>
                  <a:srgbClr val="00B0F0"/>
                </a:solidFill>
                <a:latin typeface="Georgia" pitchFamily="18" charset="0"/>
              </a:rPr>
              <a:t>o</a:t>
            </a:r>
            <a:r>
              <a:rPr lang="sr-Latn-CS" sz="1600" dirty="0">
                <a:solidFill>
                  <a:srgbClr val="00B0F0"/>
                </a:solidFill>
                <a:latin typeface="Georgia" pitchFamily="18" charset="0"/>
              </a:rPr>
              <a:t> </a:t>
            </a:r>
            <a:r>
              <a:rPr lang="sr-Cyrl-RS" sz="1600" dirty="0">
                <a:solidFill>
                  <a:srgbClr val="00B0F0"/>
                </a:solidFill>
                <a:latin typeface="Georgia" pitchFamily="18" charset="0"/>
              </a:rPr>
              <a:t>г.ш.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).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sr-Cyrl-RS" sz="1600" dirty="0">
              <a:solidFill>
                <a:srgbClr val="FFFF00"/>
              </a:solidFill>
              <a:latin typeface="Georgia" pitchFamily="18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sr-Cyrl-RS" sz="1600" b="1" dirty="0">
                <a:solidFill>
                  <a:srgbClr val="92D050"/>
                </a:solidFill>
                <a:latin typeface="Georgia" pitchFamily="18" charset="0"/>
              </a:rPr>
              <a:t>Низак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 у умереним географским ширинама (</a:t>
            </a:r>
            <a:r>
              <a:rPr lang="sr-Cyrl-RS" sz="1600" dirty="0">
                <a:solidFill>
                  <a:srgbClr val="00B0F0"/>
                </a:solidFill>
                <a:latin typeface="Georgia" pitchFamily="18" charset="0"/>
              </a:rPr>
              <a:t>60</a:t>
            </a:r>
            <a:r>
              <a:rPr lang="sr-Latn-CS" sz="1600" baseline="30000" dirty="0">
                <a:solidFill>
                  <a:srgbClr val="00B0F0"/>
                </a:solidFill>
                <a:latin typeface="Georgia" pitchFamily="18" charset="0"/>
              </a:rPr>
              <a:t>o</a:t>
            </a:r>
            <a:r>
              <a:rPr lang="sr-Latn-CS" sz="1600" dirty="0">
                <a:solidFill>
                  <a:srgbClr val="00B0F0"/>
                </a:solidFill>
                <a:latin typeface="Georgia" pitchFamily="18" charset="0"/>
              </a:rPr>
              <a:t> </a:t>
            </a:r>
            <a:r>
              <a:rPr lang="sr-Cyrl-RS" sz="1600" dirty="0">
                <a:solidFill>
                  <a:srgbClr val="00B0F0"/>
                </a:solidFill>
                <a:latin typeface="Georgia" pitchFamily="18" charset="0"/>
              </a:rPr>
              <a:t>г.ш.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).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sr-Cyrl-RS" sz="1600" dirty="0">
              <a:solidFill>
                <a:srgbClr val="FFFF00"/>
              </a:solidFill>
              <a:latin typeface="Georgia" pitchFamily="18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sr-Cyrl-RS" sz="1600" b="1" dirty="0">
                <a:solidFill>
                  <a:srgbClr val="92D050"/>
                </a:solidFill>
                <a:latin typeface="Georgia" pitchFamily="18" charset="0"/>
              </a:rPr>
              <a:t>Висок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 на половима.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sr-Cyrl-RS" sz="16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6455E20-C1C6-40D3-A6F6-76D2C9288A3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RS" sz="4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Кружење вод у природи</a:t>
            </a:r>
            <a:endParaRPr lang="en-US" sz="48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3">
            <a:extLst>
              <a:ext uri="{FF2B5EF4-FFF2-40B4-BE49-F238E27FC236}">
                <a16:creationId xmlns:a16="http://schemas.microsoft.com/office/drawing/2014/main" id="{752B1552-D211-4D35-87EB-28B02F983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864475" cy="45339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ctangle 4">
            <a:extLst>
              <a:ext uri="{FF2B5EF4-FFF2-40B4-BE49-F238E27FC236}">
                <a16:creationId xmlns:a16="http://schemas.microsoft.com/office/drawing/2014/main" id="{76DB07DF-21E8-4154-9127-ED4564106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0" y="3238500"/>
            <a:ext cx="1066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sr-Latn-RS" sz="14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Падавине</a:t>
            </a:r>
            <a:endParaRPr lang="en-GB" altLang="sr-Latn-RS" sz="2400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2" name="Rectangle 5">
            <a:extLst>
              <a:ext uri="{FF2B5EF4-FFF2-40B4-BE49-F238E27FC236}">
                <a16:creationId xmlns:a16="http://schemas.microsoft.com/office/drawing/2014/main" id="{1DADE539-38B1-4351-A078-3C52A1E7F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560013"/>
            <a:ext cx="838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sr-Latn-RS" sz="14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Ветар</a:t>
            </a:r>
            <a:endParaRPr lang="en-GB" altLang="sr-Latn-RS" sz="2400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3" name="Rectangle 6">
            <a:extLst>
              <a:ext uri="{FF2B5EF4-FFF2-40B4-BE49-F238E27FC236}">
                <a16:creationId xmlns:a16="http://schemas.microsoft.com/office/drawing/2014/main" id="{BB8D5404-9D9B-4D16-A101-6BCBB668A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350" y="2842819"/>
            <a:ext cx="1143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sr-Latn-RS" sz="14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Кондензација</a:t>
            </a:r>
            <a:endParaRPr lang="en-GB" altLang="sr-Latn-RS" sz="2400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4" name="Rectangle 7">
            <a:extLst>
              <a:ext uri="{FF2B5EF4-FFF2-40B4-BE49-F238E27FC236}">
                <a16:creationId xmlns:a16="http://schemas.microsoft.com/office/drawing/2014/main" id="{4227C504-C6E0-44BF-AC3A-05B058590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507924"/>
            <a:ext cx="9906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sr-Latn-RS" sz="14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Отицање</a:t>
            </a:r>
            <a:endParaRPr lang="en-GB" altLang="sr-Latn-RS" sz="2400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5" name="Rectangle 8">
            <a:extLst>
              <a:ext uri="{FF2B5EF4-FFF2-40B4-BE49-F238E27FC236}">
                <a16:creationId xmlns:a16="http://schemas.microsoft.com/office/drawing/2014/main" id="{15809C02-8732-400B-8E4A-DFFE5523C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667774"/>
            <a:ext cx="10668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sr-Latn-RS" sz="1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ОКЕАН</a:t>
            </a:r>
            <a:endParaRPr lang="en-GB" altLang="sr-Latn-RS" sz="2400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6" name="Rectangle 9">
            <a:extLst>
              <a:ext uri="{FF2B5EF4-FFF2-40B4-BE49-F238E27FC236}">
                <a16:creationId xmlns:a16="http://schemas.microsoft.com/office/drawing/2014/main" id="{C0FEED17-F914-4746-9554-F7211546B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7410" y="5812724"/>
            <a:ext cx="9144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sr-Latn-RS" sz="14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Језера</a:t>
            </a:r>
            <a:endParaRPr lang="en-GB" altLang="sr-Latn-RS" sz="2400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7" name="Rectangle 10">
            <a:extLst>
              <a:ext uri="{FF2B5EF4-FFF2-40B4-BE49-F238E27FC236}">
                <a16:creationId xmlns:a16="http://schemas.microsoft.com/office/drawing/2014/main" id="{E1B74FF0-21B1-4B30-BFA9-42DDB7C1C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325" y="4922805"/>
            <a:ext cx="12192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sr-Latn-RS" sz="14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Подземне</a:t>
            </a:r>
            <a:r>
              <a:rPr lang="en-GB" altLang="sr-Latn-RS" sz="1400" b="1" dirty="0">
                <a:latin typeface="Times New Roman" panose="02020603050405020304" pitchFamily="18" charset="0"/>
              </a:rPr>
              <a:t> </a:t>
            </a:r>
            <a:r>
              <a:rPr lang="en-GB" altLang="sr-Latn-RS" sz="14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воде</a:t>
            </a:r>
            <a:endParaRPr lang="en-GB" altLang="sr-Latn-RS" sz="2400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8" name="Rectangle 11">
            <a:extLst>
              <a:ext uri="{FF2B5EF4-FFF2-40B4-BE49-F238E27FC236}">
                <a16:creationId xmlns:a16="http://schemas.microsoft.com/office/drawing/2014/main" id="{07318F2E-FCD4-41E8-B992-1D28F60BB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880" y="4000500"/>
            <a:ext cx="8382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sr-Latn-RS" sz="14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Глечери</a:t>
            </a:r>
            <a:endParaRPr lang="en-GB" altLang="sr-Latn-RS" sz="2400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9" name="Rectangle 12">
            <a:extLst>
              <a:ext uri="{FF2B5EF4-FFF2-40B4-BE49-F238E27FC236}">
                <a16:creationId xmlns:a16="http://schemas.microsoft.com/office/drawing/2014/main" id="{EA5D2934-78FE-43BE-B814-B3C257660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114800"/>
            <a:ext cx="12954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r-Cyrl-CS" altLang="sr-Latn-RS" sz="1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Транспирација</a:t>
            </a:r>
            <a:endParaRPr lang="en-GB" altLang="sr-Latn-RS" sz="2400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10" name="Rectangle 13">
            <a:extLst>
              <a:ext uri="{FF2B5EF4-FFF2-40B4-BE49-F238E27FC236}">
                <a16:creationId xmlns:a16="http://schemas.microsoft.com/office/drawing/2014/main" id="{98563F6F-36A6-4968-A16A-FFFD13D4C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292017"/>
            <a:ext cx="10668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sr-Latn-RS" sz="14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Испаравање</a:t>
            </a:r>
            <a:endParaRPr lang="en-GB" altLang="sr-Latn-RS" sz="2400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11" name="Rectangle 14">
            <a:extLst>
              <a:ext uri="{FF2B5EF4-FFF2-40B4-BE49-F238E27FC236}">
                <a16:creationId xmlns:a16="http://schemas.microsoft.com/office/drawing/2014/main" id="{E6D6B977-6351-4032-A10F-CD4B7F724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800600"/>
            <a:ext cx="10668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sr-Latn-RS" sz="14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Испаравање</a:t>
            </a:r>
            <a:endParaRPr lang="en-GB" altLang="sr-Latn-RS" sz="2400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F8F7950B-E6BB-43A7-B7A3-75BBF0B4F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34" y="571480"/>
            <a:ext cx="8392446" cy="40011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RelaxedModerately"/>
            <a:lightRig rig="balanced" dir="b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r-Cyrl-RS" sz="2000" b="1" i="1" dirty="0">
                <a:solidFill>
                  <a:srgbClr val="FFFF00"/>
                </a:solidFill>
                <a:latin typeface="Georgia" pitchFamily="18" charset="0"/>
              </a:rPr>
              <a:t>Кружење воде у природи.</a:t>
            </a:r>
            <a:endParaRPr lang="sr-Latn-CS" sz="2000" b="1" i="1" dirty="0">
              <a:solidFill>
                <a:srgbClr val="00B0F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B24270-44CC-4C81-932F-E770DEF6D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55" y="1988840"/>
            <a:ext cx="6875090" cy="40891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B2966AD3-A4F9-4E04-B75E-1E98C58CA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34" y="571480"/>
            <a:ext cx="8392446" cy="40011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RelaxedModerately"/>
            <a:lightRig rig="balanced" dir="b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r-Cyrl-RS" sz="2000" b="1" i="1" dirty="0">
                <a:solidFill>
                  <a:srgbClr val="FFFF00"/>
                </a:solidFill>
                <a:latin typeface="Georgia" pitchFamily="18" charset="0"/>
              </a:rPr>
              <a:t>Кружење воде у природи - </a:t>
            </a:r>
            <a:r>
              <a:rPr lang="sr-Cyrl-RS" sz="2000" b="1" i="1" dirty="0">
                <a:solidFill>
                  <a:srgbClr val="00B0F0"/>
                </a:solidFill>
                <a:latin typeface="Georgia" pitchFamily="18" charset="0"/>
              </a:rPr>
              <a:t>Агрегатна стања воде</a:t>
            </a:r>
            <a:endParaRPr lang="sr-Latn-CS" sz="2000" b="1" i="1" dirty="0">
              <a:solidFill>
                <a:srgbClr val="00B0F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AFBAC9E-02D9-4875-94D9-9CACBC8B48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06475"/>
          </a:xfrm>
          <a:solidFill>
            <a:schemeClr val="hlink"/>
          </a:solidFill>
        </p:spPr>
        <p:txBody>
          <a:bodyPr/>
          <a:lstStyle/>
          <a:p>
            <a:pPr eaLnBrk="1" hangingPunct="1"/>
            <a:r>
              <a:rPr lang="en-GB" altLang="sr-Latn-RS" sz="2400" b="1"/>
              <a:t>Конвекција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1F0EF548-DC87-46DE-983E-65A46E243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686800" cy="47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>
            <a:extLst>
              <a:ext uri="{FF2B5EF4-FFF2-40B4-BE49-F238E27FC236}">
                <a16:creationId xmlns:a16="http://schemas.microsoft.com/office/drawing/2014/main" id="{B536D1B1-B7D5-4ABC-86DE-0EC208AF6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133600"/>
            <a:ext cx="1371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sr-Latn-RS" sz="2400" b="1">
                <a:latin typeface="Times New Roman" panose="02020603050405020304" pitchFamily="18" charset="0"/>
              </a:rPr>
              <a:t>Термал</a:t>
            </a:r>
            <a:endParaRPr lang="en-US" altLang="sr-Latn-R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2D5307CB-5100-4AAD-A828-044847B23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76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Latn-RS" altLang="sr-Latn-RS" sz="1800"/>
          </a:p>
        </p:txBody>
      </p:sp>
      <p:sp>
        <p:nvSpPr>
          <p:cNvPr id="4104" name="Rectangle 21">
            <a:extLst>
              <a:ext uri="{FF2B5EF4-FFF2-40B4-BE49-F238E27FC236}">
                <a16:creationId xmlns:a16="http://schemas.microsoft.com/office/drawing/2014/main" id="{0C16FA7E-04CD-43C9-969E-27D8AC55A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Latn-RS" altLang="sr-Latn-RS" sz="1800"/>
          </a:p>
        </p:txBody>
      </p:sp>
      <p:sp>
        <p:nvSpPr>
          <p:cNvPr id="4105" name="Rectangle 23">
            <a:extLst>
              <a:ext uri="{FF2B5EF4-FFF2-40B4-BE49-F238E27FC236}">
                <a16:creationId xmlns:a16="http://schemas.microsoft.com/office/drawing/2014/main" id="{3D6CB700-570F-444E-9D46-B269992C8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Latn-RS" altLang="sr-Latn-R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0A0D31C-4F74-49A9-817A-E012707CC79B}"/>
                  </a:ext>
                </a:extLst>
              </p:cNvPr>
              <p:cNvSpPr/>
              <p:nvPr/>
            </p:nvSpPr>
            <p:spPr>
              <a:xfrm>
                <a:off x="179512" y="1125538"/>
                <a:ext cx="5002088" cy="375686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285750" indent="-285750" algn="just" eaLnBrk="1" hangingPunct="1">
                  <a:buFont typeface="Arial" panose="020B0604020202020204" pitchFamily="34" charset="0"/>
                  <a:buChar char="•"/>
                </a:pPr>
                <a:r>
                  <a:rPr lang="sr-Cyrl-RS" sz="1600" b="1" i="1" dirty="0">
                    <a:solidFill>
                      <a:srgbClr val="92D050"/>
                    </a:solidFill>
                    <a:latin typeface="Georgia" pitchFamily="18" charset="0"/>
                  </a:rPr>
                  <a:t>Адијабатски процеси </a:t>
                </a:r>
                <a:r>
                  <a:rPr lang="sr-Cyrl-RS" sz="1600" dirty="0">
                    <a:solidFill>
                      <a:srgbClr val="FFFF00"/>
                    </a:solidFill>
                    <a:latin typeface="Georgia" pitchFamily="18" charset="0"/>
                  </a:rPr>
                  <a:t>у којима делић ваздуха не размењује топлоту са околним ваздухом. </a:t>
                </a:r>
                <a:endParaRPr lang="en-US" sz="1600" dirty="0">
                  <a:solidFill>
                    <a:srgbClr val="FFFF00"/>
                  </a:solidFill>
                  <a:latin typeface="Georgia" pitchFamily="18" charset="0"/>
                </a:endParaRPr>
              </a:p>
              <a:p>
                <a:pPr marL="285750" indent="-285750" algn="just" eaLnBrk="1" hangingPunct="1">
                  <a:buFont typeface="Arial" panose="020B0604020202020204" pitchFamily="34" charset="0"/>
                  <a:buChar char="•"/>
                </a:pPr>
                <a:endParaRPr lang="sr-Cyrl-RS" dirty="0">
                  <a:solidFill>
                    <a:srgbClr val="FFFF00"/>
                  </a:solidFill>
                  <a:latin typeface="Georgia" pitchFamily="18" charset="0"/>
                </a:endParaRPr>
              </a:p>
              <a:p>
                <a:pPr marL="285750" indent="-285750" algn="just" eaLnBrk="1" hangingPunct="1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00B0F0"/>
                    </a:solidFill>
                  </a:rPr>
                  <a:t>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num>
                      <m:den>
                        <m:sSup>
                          <m:sSupPr>
                            <m:ctrlPr>
                              <a:rPr lang="sr-Latn-RS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sr-Cyrl-RS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𝝌</m:t>
                            </m:r>
                          </m:sup>
                        </m:sSup>
                      </m:den>
                    </m:f>
                    <m:r>
                      <a:rPr lang="en-US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𝒄𝒐𝒏𝒔𝒕</m:t>
                    </m:r>
                    <m:r>
                      <a:rPr lang="en-US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sr-Latn-RS" b="1" i="1" dirty="0">
                  <a:solidFill>
                    <a:srgbClr val="00B0F0"/>
                  </a:solidFill>
                </a:endParaRPr>
              </a:p>
              <a:p>
                <a:pPr marL="285750" indent="-285750" algn="just" eaLnBrk="1" hangingPunct="1">
                  <a:buFont typeface="Arial" panose="020B0604020202020204" pitchFamily="34" charset="0"/>
                  <a:buChar char="•"/>
                </a:pPr>
                <a:endParaRPr lang="sr-Cyrl-RS" sz="1600" dirty="0">
                  <a:solidFill>
                    <a:srgbClr val="FFFF00"/>
                  </a:solidFill>
                  <a:latin typeface="Georgia" pitchFamily="18" charset="0"/>
                </a:endParaRPr>
              </a:p>
              <a:p>
                <a:pPr algn="just" eaLnBrk="1" hangingPunct="1"/>
                <a:endParaRPr lang="sr-Cyrl-RS" sz="1600" dirty="0">
                  <a:solidFill>
                    <a:srgbClr val="FFFF00"/>
                  </a:solidFill>
                  <a:latin typeface="Georgia" pitchFamily="18" charset="0"/>
                </a:endParaRPr>
              </a:p>
              <a:p>
                <a:pPr marL="285750" indent="-285750" algn="just" eaLnBrk="1" hangingPunct="1">
                  <a:buFont typeface="Arial" panose="020B0604020202020204" pitchFamily="34" charset="0"/>
                  <a:buChar char="•"/>
                </a:pPr>
                <a:r>
                  <a:rPr lang="sr-Cyrl-RS" sz="1600" dirty="0">
                    <a:solidFill>
                      <a:srgbClr val="FFFF00"/>
                    </a:solidFill>
                    <a:latin typeface="Georgia" pitchFamily="18" charset="0"/>
                  </a:rPr>
                  <a:t>Процеси</a:t>
                </a:r>
                <a:r>
                  <a:rPr lang="sr-Cyrl-RS" sz="1600" b="1" i="1" dirty="0">
                    <a:solidFill>
                      <a:srgbClr val="92D050"/>
                    </a:solidFill>
                    <a:latin typeface="Georgia" pitchFamily="18" charset="0"/>
                  </a:rPr>
                  <a:t> спуштања и подизања ваздуха </a:t>
                </a:r>
                <a:r>
                  <a:rPr lang="sr-Cyrl-RS" sz="1600" dirty="0">
                    <a:solidFill>
                      <a:srgbClr val="FFFF00"/>
                    </a:solidFill>
                    <a:latin typeface="Georgia" pitchFamily="18" charset="0"/>
                  </a:rPr>
                  <a:t>у атмосфери се могу сматрати адијабатским јер су брзине делића такве да не долази до размене топлоте.</a:t>
                </a:r>
                <a:endParaRPr lang="sr-Cyrl-RS" sz="1600" dirty="0">
                  <a:solidFill>
                    <a:srgbClr val="92D050"/>
                  </a:solidFill>
                  <a:latin typeface="Georgia" pitchFamily="18" charset="0"/>
                </a:endParaRPr>
              </a:p>
              <a:p>
                <a:pPr marL="285750" indent="-285750" algn="just" eaLnBrk="1" hangingPunct="1">
                  <a:buFont typeface="Arial" panose="020B0604020202020204" pitchFamily="34" charset="0"/>
                  <a:buChar char="•"/>
                </a:pPr>
                <a:r>
                  <a:rPr lang="sr-Cyrl-RS" sz="1600" dirty="0">
                    <a:solidFill>
                      <a:srgbClr val="FFFF00"/>
                    </a:solidFill>
                    <a:latin typeface="Georgia" pitchFamily="18" charset="0"/>
                  </a:rPr>
                  <a:t>У метеоролошким појавама адијабатски процеси су обично везани за </a:t>
                </a:r>
                <a:r>
                  <a:rPr lang="sr-Cyrl-RS" sz="1600" b="1" i="1" dirty="0">
                    <a:solidFill>
                      <a:srgbClr val="92D050"/>
                    </a:solidFill>
                    <a:latin typeface="Georgia" pitchFamily="18" charset="0"/>
                  </a:rPr>
                  <a:t>узлазна или силазна струјања ваздуха.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0A0D31C-4F74-49A9-817A-E012707CC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25538"/>
                <a:ext cx="5002088" cy="37568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6">
            <a:extLst>
              <a:ext uri="{FF2B5EF4-FFF2-40B4-BE49-F238E27FC236}">
                <a16:creationId xmlns:a16="http://schemas.microsoft.com/office/drawing/2014/main" id="{52F74676-54EE-4EE1-A388-35EBBAEA9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34" y="571480"/>
            <a:ext cx="6736262" cy="40011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RelaxedModerately"/>
            <a:lightRig rig="balanced" dir="b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r-Cyrl-RS" sz="2000" b="1" i="1" dirty="0">
                <a:solidFill>
                  <a:srgbClr val="FFFF00"/>
                </a:solidFill>
                <a:latin typeface="Georgia" pitchFamily="18" charset="0"/>
              </a:rPr>
              <a:t>Адијабатски процеси</a:t>
            </a:r>
            <a:endParaRPr lang="sr-Latn-CS" sz="2000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B587C0-B0B3-46E3-BF5A-C257E9AE8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600" y="1121322"/>
            <a:ext cx="3691512" cy="304698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47BA707-E9F8-4258-AC87-9DB3EEB3F7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06475"/>
          </a:xfrm>
          <a:solidFill>
            <a:schemeClr val="hlink"/>
          </a:solidFill>
        </p:spPr>
        <p:txBody>
          <a:bodyPr/>
          <a:lstStyle/>
          <a:p>
            <a:pPr eaLnBrk="1" hangingPunct="1"/>
            <a:r>
              <a:rPr lang="en-GB" altLang="sr-Latn-RS" sz="2400" b="1"/>
              <a:t>У</a:t>
            </a:r>
            <a:r>
              <a:rPr lang="sr-Cyrl-CS" altLang="sr-Latn-RS" sz="2400" b="1"/>
              <a:t>з</a:t>
            </a:r>
            <a:r>
              <a:rPr lang="en-GB" altLang="sr-Latn-RS" sz="2400" b="1"/>
              <a:t> објашњење ефекта испаравања</a:t>
            </a: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8AE3FDA2-4230-4B28-9D58-84A816955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365760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F281FAA8-10DC-49C1-A792-3DFFFD2E9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68525"/>
            <a:ext cx="3276600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C86F91B-A097-43D6-83F8-F3A9092001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06475"/>
          </a:xfrm>
          <a:solidFill>
            <a:schemeClr val="hlink"/>
          </a:solidFill>
        </p:spPr>
        <p:txBody>
          <a:bodyPr/>
          <a:lstStyle/>
          <a:p>
            <a:pPr eaLnBrk="1" hangingPunct="1"/>
            <a:r>
              <a:rPr lang="en-GB" altLang="sr-Latn-RS" sz="2400" b="1"/>
              <a:t>Максималан притисак водене паре</a:t>
            </a: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A5405774-86EE-4FBE-8BDD-B13FA9867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0"/>
            <a:ext cx="4581525" cy="53340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B_W">
            <a:extLst>
              <a:ext uri="{FF2B5EF4-FFF2-40B4-BE49-F238E27FC236}">
                <a16:creationId xmlns:a16="http://schemas.microsoft.com/office/drawing/2014/main" id="{7E419392-A50B-4100-BD10-F5CC7E2DCB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9436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9A977F0-14EA-4B80-A511-BC96A1C90E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381000"/>
          </a:xfrm>
        </p:spPr>
        <p:txBody>
          <a:bodyPr/>
          <a:lstStyle/>
          <a:p>
            <a:pPr eaLnBrk="1" hangingPunct="1"/>
            <a:endParaRPr lang="sr-Latn-CS" altLang="sr-Latn-RS" sz="4000"/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E9C3B90F-344C-47DF-80D1-AEC78FAF55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r-Latn-CS" sz="1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Faze u kruženju vode</a:t>
            </a:r>
            <a:r>
              <a:rPr lang="sr-Latn-CS" sz="1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. Topljenje, isparavanje, kondenzacija, sublimacija. Latentna toplota.</a:t>
            </a:r>
          </a:p>
          <a:p>
            <a:pPr eaLnBrk="1" hangingPunct="1">
              <a:lnSpc>
                <a:spcPct val="80000"/>
              </a:lnSpc>
              <a:defRPr/>
            </a:pPr>
            <a:endParaRPr lang="sr-Latn-CS" sz="16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1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Vodena para</a:t>
            </a:r>
            <a:r>
              <a:rPr lang="sr-Latn-CS" sz="1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se u atmosferi transportuje molekularnom difuzijom i turbulentnim transportom (konvekcijom)</a:t>
            </a:r>
          </a:p>
          <a:p>
            <a:pPr eaLnBrk="1" hangingPunct="1">
              <a:lnSpc>
                <a:spcPct val="80000"/>
              </a:lnSpc>
              <a:defRPr/>
            </a:pPr>
            <a:endParaRPr lang="sr-Latn-CS" sz="16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1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Za potrebe određivanja </a:t>
            </a:r>
            <a:r>
              <a:rPr lang="sr-Latn-CS" sz="1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vodnog bilansa</a:t>
            </a:r>
            <a:r>
              <a:rPr lang="sr-Latn-CS" sz="1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, isparavanje sa velikih površina se izračunava pomoću neke od empirijskih formula ili iz jednačine energetskog bilansa</a:t>
            </a:r>
          </a:p>
          <a:p>
            <a:pPr eaLnBrk="1" hangingPunct="1">
              <a:lnSpc>
                <a:spcPct val="80000"/>
              </a:lnSpc>
              <a:defRPr/>
            </a:pPr>
            <a:endParaRPr lang="sr-Latn-CS" sz="16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1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Pritisak vodene pare</a:t>
            </a:r>
            <a:r>
              <a:rPr lang="sr-Latn-CS" sz="1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. Ako se ovaj element izračuna, na osnovu njega mogu da se izračunaju i svi drugi elementi vlažnosti vazduha.</a:t>
            </a:r>
            <a:endParaRPr lang="en-US" sz="16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171012" name="Rectangle 4">
            <a:extLst>
              <a:ext uri="{FF2B5EF4-FFF2-40B4-BE49-F238E27FC236}">
                <a16:creationId xmlns:a16="http://schemas.microsoft.com/office/drawing/2014/main" id="{19D62992-E39E-4E62-A25F-D7A76F91D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sr-Latn-CS" sz="1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Kruženje vode u prirodi</a:t>
            </a:r>
            <a:endParaRPr lang="en-US" sz="1200" b="1" i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pic>
        <p:nvPicPr>
          <p:cNvPr id="10245" name="Picture 5" descr="B_W">
            <a:extLst>
              <a:ext uri="{FF2B5EF4-FFF2-40B4-BE49-F238E27FC236}">
                <a16:creationId xmlns:a16="http://schemas.microsoft.com/office/drawing/2014/main" id="{D7662D55-502B-44CB-BE92-A811C64428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9436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CE86272-E419-432C-9B3F-664DB749B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381000"/>
          </a:xfrm>
        </p:spPr>
        <p:txBody>
          <a:bodyPr/>
          <a:lstStyle/>
          <a:p>
            <a:pPr eaLnBrk="1" hangingPunct="1"/>
            <a:endParaRPr lang="sr-Latn-CS" altLang="sr-Latn-RS" sz="4000"/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D0A4431C-F04C-4CC2-97A5-83DDFCD63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sr-Latn-CS" sz="1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Dnevni hod elemenata vlažnosti vazduha</a:t>
            </a:r>
          </a:p>
          <a:p>
            <a:pPr eaLnBrk="1" hangingPunct="1">
              <a:lnSpc>
                <a:spcPct val="90000"/>
              </a:lnSpc>
              <a:defRPr/>
            </a:pPr>
            <a:endParaRPr lang="sr-Latn-CS" sz="16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sr-Latn-CS" sz="1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Pritisak vodene pare</a:t>
            </a:r>
            <a:r>
              <a:rPr lang="sr-Latn-CS" sz="1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– ima dva tipa</a:t>
            </a:r>
          </a:p>
          <a:p>
            <a:pPr eaLnBrk="1" hangingPunct="1">
              <a:lnSpc>
                <a:spcPct val="90000"/>
              </a:lnSpc>
              <a:defRPr/>
            </a:pPr>
            <a:endParaRPr lang="sr-Latn-CS" sz="16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sr-Latn-CS" sz="1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Iznad mora i okeana odgovara dnevnom hodu temperature vazduha. Maksimum se javlja oko 14 h, a minimum pred izlazak Sunca. Dešava se cele godine iznad vode, a zimi iznad kopna.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sr-Latn-CS" sz="1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Leti iznad kopna u umerenim širinama ima dva maksimuma (u 09 h i 21 h) i dva minimuma (u 04 h i 15 h)</a:t>
            </a:r>
            <a:endParaRPr lang="en-US" sz="16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182276" name="Rectangle 4">
            <a:extLst>
              <a:ext uri="{FF2B5EF4-FFF2-40B4-BE49-F238E27FC236}">
                <a16:creationId xmlns:a16="http://schemas.microsoft.com/office/drawing/2014/main" id="{790CCA49-97B1-4637-9769-C480CCE3C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sr-Latn-CS" sz="1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Kruženje vode u prirodi</a:t>
            </a:r>
            <a:endParaRPr lang="en-US" sz="1200" b="1" i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pic>
        <p:nvPicPr>
          <p:cNvPr id="11269" name="Picture 5" descr="B_W">
            <a:extLst>
              <a:ext uri="{FF2B5EF4-FFF2-40B4-BE49-F238E27FC236}">
                <a16:creationId xmlns:a16="http://schemas.microsoft.com/office/drawing/2014/main" id="{D0FDB0D9-8C86-44B9-855A-74A28D2C04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9436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C7655D6-C731-446A-AFB1-62CC516869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381000"/>
          </a:xfrm>
        </p:spPr>
        <p:txBody>
          <a:bodyPr/>
          <a:lstStyle/>
          <a:p>
            <a:pPr eaLnBrk="1" hangingPunct="1"/>
            <a:endParaRPr lang="sr-Latn-CS" altLang="sr-Latn-RS" sz="4000"/>
          </a:p>
        </p:txBody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F1469BE7-9217-4A0C-AF1F-BFE2D1C593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91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sr-Latn-CS" sz="1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Dnevni hod elemenata vlažnosti vazduha</a:t>
            </a:r>
          </a:p>
          <a:p>
            <a:pPr eaLnBrk="1" hangingPunct="1">
              <a:lnSpc>
                <a:spcPct val="80000"/>
              </a:lnSpc>
              <a:defRPr/>
            </a:pPr>
            <a:endParaRPr lang="sr-Latn-CS" sz="16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1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Relativna vlažnost vazduha i temperatura</a:t>
            </a:r>
            <a:endParaRPr lang="en-US" sz="16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172036" name="Rectangle 4">
            <a:extLst>
              <a:ext uri="{FF2B5EF4-FFF2-40B4-BE49-F238E27FC236}">
                <a16:creationId xmlns:a16="http://schemas.microsoft.com/office/drawing/2014/main" id="{056C41BB-F91B-4CF2-9D0C-DD2F26E23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sr-Latn-CS" sz="1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Kruženje vode u prirodi</a:t>
            </a:r>
            <a:endParaRPr lang="en-US" sz="1200" b="1" i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pic>
        <p:nvPicPr>
          <p:cNvPr id="12293" name="Picture 5" descr="B_W">
            <a:extLst>
              <a:ext uri="{FF2B5EF4-FFF2-40B4-BE49-F238E27FC236}">
                <a16:creationId xmlns:a16="http://schemas.microsoft.com/office/drawing/2014/main" id="{605A38B4-C86B-4760-8116-3A18D07D70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9436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>
            <a:extLst>
              <a:ext uri="{FF2B5EF4-FFF2-40B4-BE49-F238E27FC236}">
                <a16:creationId xmlns:a16="http://schemas.microsoft.com/office/drawing/2014/main" id="{EF73D7F9-336E-4713-B587-AC9C5E110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6896100" cy="40862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43F0D8D-4179-4B76-B76E-052AC48A48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381000"/>
          </a:xfrm>
        </p:spPr>
        <p:txBody>
          <a:bodyPr/>
          <a:lstStyle/>
          <a:p>
            <a:pPr eaLnBrk="1" hangingPunct="1"/>
            <a:endParaRPr lang="sr-Latn-CS" altLang="sr-Latn-RS" sz="4000"/>
          </a:p>
        </p:txBody>
      </p:sp>
      <p:sp>
        <p:nvSpPr>
          <p:cNvPr id="173060" name="Rectangle 4">
            <a:extLst>
              <a:ext uri="{FF2B5EF4-FFF2-40B4-BE49-F238E27FC236}">
                <a16:creationId xmlns:a16="http://schemas.microsoft.com/office/drawing/2014/main" id="{EBFDB28C-754B-4817-8A03-2259C86DB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sr-Latn-CS" sz="1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Kruženje vode u prirodi</a:t>
            </a:r>
            <a:endParaRPr lang="en-US" sz="1200" b="1" i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pic>
        <p:nvPicPr>
          <p:cNvPr id="13316" name="Picture 5" descr="B_W">
            <a:extLst>
              <a:ext uri="{FF2B5EF4-FFF2-40B4-BE49-F238E27FC236}">
                <a16:creationId xmlns:a16="http://schemas.microsoft.com/office/drawing/2014/main" id="{622E2A82-866E-4C5E-9BAA-068F9FB065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9436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3" name="Rectangle 7">
            <a:extLst>
              <a:ext uri="{FF2B5EF4-FFF2-40B4-BE49-F238E27FC236}">
                <a16:creationId xmlns:a16="http://schemas.microsoft.com/office/drawing/2014/main" id="{870F6524-780C-433F-9252-3FB2888CB4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057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r-Latn-CS" sz="1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Godišnji hod elemenata vlažnosti vazduha</a:t>
            </a:r>
          </a:p>
          <a:p>
            <a:pPr eaLnBrk="1" hangingPunct="1">
              <a:defRPr/>
            </a:pPr>
            <a:endParaRPr lang="sr-Latn-CS" sz="16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eaLnBrk="1" hangingPunct="1">
              <a:defRPr/>
            </a:pPr>
            <a:r>
              <a:rPr lang="sr-Latn-CS" sz="1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Pritisak vodene pare – prati godišnji hod temperature vazduha</a:t>
            </a:r>
          </a:p>
          <a:p>
            <a:pPr eaLnBrk="1" hangingPunct="1">
              <a:defRPr/>
            </a:pPr>
            <a:endParaRPr lang="sr-Latn-CS" sz="16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eaLnBrk="1" hangingPunct="1">
              <a:defRPr/>
            </a:pPr>
            <a:r>
              <a:rPr lang="sr-Latn-CS" sz="1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Relativna vlažnost vazduha – suprotan od godišnjeg hoda temperature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id="{E1B6EC84-089E-476B-BE3D-476E8D5B0C6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z="4400" b="1" i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Kondenzacija vodene pare u atmosferi</a:t>
            </a:r>
            <a:endParaRPr lang="en-US" sz="4400" b="1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AAEAD69-01DC-4E41-9DDA-A558B915401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0" y="4267200"/>
            <a:ext cx="6705600" cy="1752600"/>
          </a:xfrm>
        </p:spPr>
        <p:txBody>
          <a:bodyPr/>
          <a:lstStyle/>
          <a:p>
            <a:pPr algn="ctr" eaLnBrk="1" hangingPunct="1"/>
            <a:endParaRPr lang="sr-Latn-CS" altLang="sr-Latn-RS" sz="2400">
              <a:solidFill>
                <a:schemeClr val="hlink"/>
              </a:solidFill>
            </a:endParaRPr>
          </a:p>
        </p:txBody>
      </p:sp>
      <p:pic>
        <p:nvPicPr>
          <p:cNvPr id="14340" name="Picture 4" descr="B_W">
            <a:extLst>
              <a:ext uri="{FF2B5EF4-FFF2-40B4-BE49-F238E27FC236}">
                <a16:creationId xmlns:a16="http://schemas.microsoft.com/office/drawing/2014/main" id="{D7D97F70-D24E-4B71-88E6-1B7EC7CCEB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912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25D5F04-EF6C-4AF6-8AF3-9D924E833B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381000"/>
          </a:xfrm>
        </p:spPr>
        <p:txBody>
          <a:bodyPr/>
          <a:lstStyle/>
          <a:p>
            <a:pPr eaLnBrk="1" hangingPunct="1"/>
            <a:endParaRPr lang="sr-Latn-CS" altLang="sr-Latn-RS" sz="4000"/>
          </a:p>
        </p:txBody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0F64C236-172F-46B6-B6C2-0AF6E73974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229600" cy="5181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r-Latn-CS" sz="18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Uslovi za kondenzaciju vodene pare u atmosferi</a:t>
            </a:r>
            <a:r>
              <a:rPr lang="sr-Latn-CS" sz="18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(kad zasićen vazduh postaje prezasićen?):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r-Latn-CS" sz="18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lvl="1" eaLnBrk="1" hangingPunct="1">
              <a:defRPr/>
            </a:pPr>
            <a:r>
              <a:rPr lang="sr-Latn-CS" sz="18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sr-Latn-CS" sz="1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kada T</a:t>
            </a:r>
            <a:r>
              <a:rPr lang="sr-Latn-CS" sz="16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a </a:t>
            </a:r>
            <a:r>
              <a:rPr lang="sr-Latn-CS" sz="1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opada pri konstantnom pritisku p</a:t>
            </a:r>
            <a:r>
              <a:rPr lang="sr-Latn-CS" sz="16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a</a:t>
            </a:r>
            <a:r>
              <a:rPr lang="sr-Latn-CS" sz="1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= const.</a:t>
            </a:r>
          </a:p>
          <a:p>
            <a:pPr lvl="1" eaLnBrk="1" hangingPunct="1">
              <a:defRPr/>
            </a:pPr>
            <a:r>
              <a:rPr lang="sr-Latn-CS" sz="1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kada je T</a:t>
            </a:r>
            <a:r>
              <a:rPr lang="sr-Latn-CS" sz="16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a </a:t>
            </a:r>
            <a:r>
              <a:rPr lang="sr-Latn-CS" sz="1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= const., a pritisak p</a:t>
            </a:r>
            <a:r>
              <a:rPr lang="sr-Latn-CS" sz="16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a</a:t>
            </a:r>
            <a:r>
              <a:rPr lang="sr-Latn-CS" sz="1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raste </a:t>
            </a:r>
          </a:p>
          <a:p>
            <a:pPr lvl="1" eaLnBrk="1" hangingPunct="1">
              <a:defRPr/>
            </a:pPr>
            <a:r>
              <a:rPr lang="sr-Latn-CS" sz="1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kada se pri p</a:t>
            </a:r>
            <a:r>
              <a:rPr lang="sr-Latn-CS" sz="16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a</a:t>
            </a:r>
            <a:r>
              <a:rPr lang="sr-Latn-CS" sz="1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= const. i T</a:t>
            </a:r>
            <a:r>
              <a:rPr lang="sr-Latn-CS" sz="16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a </a:t>
            </a:r>
            <a:r>
              <a:rPr lang="sr-Latn-CS" sz="1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= const. Povećava količina vodene pare</a:t>
            </a:r>
          </a:p>
          <a:p>
            <a:pPr lvl="1" eaLnBrk="1" hangingPunct="1">
              <a:defRPr/>
            </a:pPr>
            <a:endParaRPr lang="sr-Latn-CS" sz="16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r-Latn-CS" sz="18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Situacije u atmosferi pri kojima dolazi do kondenzacije vodene pare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r-Latn-CS" sz="18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lvl="1" eaLnBrk="1" hangingPunct="1">
              <a:defRPr/>
            </a:pPr>
            <a:r>
              <a:rPr lang="sr-Latn-CS" sz="1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dodir vlažnog vazduha sa hladnim telima (rashlađena Zemlja i predmeti na njoj)</a:t>
            </a:r>
          </a:p>
          <a:p>
            <a:pPr lvl="1" eaLnBrk="1" hangingPunct="1">
              <a:defRPr/>
            </a:pPr>
            <a:r>
              <a:rPr lang="sr-Latn-CS" sz="1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gubljeje toplote usled radijacije (noćno hlađenje tla i naležućeg vazduha)</a:t>
            </a:r>
          </a:p>
          <a:p>
            <a:pPr lvl="1" eaLnBrk="1" hangingPunct="1">
              <a:defRPr/>
            </a:pPr>
            <a:r>
              <a:rPr lang="sr-Latn-CS" sz="1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adijabatsko širenje vazduha i hlađenje do tačke rose</a:t>
            </a:r>
          </a:p>
          <a:p>
            <a:pPr lvl="1" eaLnBrk="1" hangingPunct="1">
              <a:defRPr/>
            </a:pPr>
            <a:r>
              <a:rPr lang="sr-Latn-CS" sz="1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mešanje toplih i hladnih vazdušnih masa</a:t>
            </a:r>
          </a:p>
          <a:p>
            <a:pPr lvl="1" eaLnBrk="1" hangingPunct="1">
              <a:defRPr/>
            </a:pPr>
            <a:endParaRPr lang="sr-Latn-CS" sz="16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r-Latn-CS" sz="18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Procesi koji dovode do kondenzacije vodene pare</a:t>
            </a:r>
            <a:r>
              <a:rPr lang="sr-Latn-CS" sz="18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- (svi gore pobrojani) tj. svi procesi koji snižavaju temperaturu vlažnog vazduha</a:t>
            </a:r>
            <a:endParaRPr lang="en-US" sz="18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174084" name="Rectangle 4">
            <a:extLst>
              <a:ext uri="{FF2B5EF4-FFF2-40B4-BE49-F238E27FC236}">
                <a16:creationId xmlns:a16="http://schemas.microsoft.com/office/drawing/2014/main" id="{D97632DE-111A-465A-A7C9-B7BE954C1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sr-Latn-CS" sz="1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Kondenzacija vodene pare u atmosferi</a:t>
            </a:r>
            <a:endParaRPr lang="en-US" sz="1200" b="1" i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pic>
        <p:nvPicPr>
          <p:cNvPr id="15365" name="Picture 5" descr="B_W">
            <a:extLst>
              <a:ext uri="{FF2B5EF4-FFF2-40B4-BE49-F238E27FC236}">
                <a16:creationId xmlns:a16="http://schemas.microsoft.com/office/drawing/2014/main" id="{6802D55C-AF0B-4E86-BA35-0F6F8C28C2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9436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magla 1">
            <a:extLst>
              <a:ext uri="{FF2B5EF4-FFF2-40B4-BE49-F238E27FC236}">
                <a16:creationId xmlns:a16="http://schemas.microsoft.com/office/drawing/2014/main" id="{E366AD98-E007-4148-8491-FA899C7CD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839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>
            <a:extLst>
              <a:ext uri="{FF2B5EF4-FFF2-40B4-BE49-F238E27FC236}">
                <a16:creationId xmlns:a16="http://schemas.microsoft.com/office/drawing/2014/main" id="{ADBC4311-8D0A-43B1-A054-1A6F38F73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76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Latn-RS" altLang="sr-Latn-RS" sz="1800"/>
          </a:p>
        </p:txBody>
      </p:sp>
      <p:sp>
        <p:nvSpPr>
          <p:cNvPr id="6152" name="Rectangle 8">
            <a:extLst>
              <a:ext uri="{FF2B5EF4-FFF2-40B4-BE49-F238E27FC236}">
                <a16:creationId xmlns:a16="http://schemas.microsoft.com/office/drawing/2014/main" id="{F03971C8-FBCB-4233-9854-B8F7D688D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Latn-RS" altLang="sr-Latn-RS" sz="1800"/>
          </a:p>
        </p:txBody>
      </p:sp>
      <p:sp>
        <p:nvSpPr>
          <p:cNvPr id="6153" name="Rectangle 9">
            <a:extLst>
              <a:ext uri="{FF2B5EF4-FFF2-40B4-BE49-F238E27FC236}">
                <a16:creationId xmlns:a16="http://schemas.microsoft.com/office/drawing/2014/main" id="{3B9D67C0-D823-45E0-83FF-AF7941F1A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Latn-RS" altLang="sr-Latn-RS" sz="1800"/>
          </a:p>
        </p:txBody>
      </p:sp>
      <p:sp>
        <p:nvSpPr>
          <p:cNvPr id="6155" name="Rectangle 14">
            <a:extLst>
              <a:ext uri="{FF2B5EF4-FFF2-40B4-BE49-F238E27FC236}">
                <a16:creationId xmlns:a16="http://schemas.microsoft.com/office/drawing/2014/main" id="{87C87FAB-362B-468A-AEF4-88F8EC6F8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Latn-RS" altLang="sr-Latn-R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772FF4-FC7F-4433-8983-7D398504C59B}"/>
              </a:ext>
            </a:extLst>
          </p:cNvPr>
          <p:cNvSpPr/>
          <p:nvPr/>
        </p:nvSpPr>
        <p:spPr>
          <a:xfrm>
            <a:off x="179512" y="1125538"/>
            <a:ext cx="3888432" cy="2308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hangingPunct="1"/>
            <a:r>
              <a:rPr lang="sr-Cyrl-RS" sz="1600" b="1" i="1" dirty="0">
                <a:solidFill>
                  <a:srgbClr val="92D050"/>
                </a:solidFill>
                <a:latin typeface="Georgia" pitchFamily="18" charset="0"/>
              </a:rPr>
              <a:t>Сувоадијабатски процеси</a:t>
            </a:r>
          </a:p>
          <a:p>
            <a:pPr algn="just" eaLnBrk="1" hangingPunct="1"/>
            <a:endParaRPr lang="en-US" sz="1600" b="1" i="1" dirty="0">
              <a:solidFill>
                <a:srgbClr val="92D050"/>
              </a:solidFill>
              <a:latin typeface="Georgia" pitchFamily="18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Јављају се када се ваздух који није засићен воденом паром уздиже или спушта.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sr-Cyrl-RS" sz="1600" dirty="0">
              <a:solidFill>
                <a:srgbClr val="FFFF00"/>
              </a:solidFill>
              <a:latin typeface="Georgia" pitchFamily="18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Бројна вредност сувоадијабатског градијента температуре је око 1 </a:t>
            </a:r>
            <a:r>
              <a:rPr lang="sr-Cyrl-RS" sz="1600" baseline="30000" dirty="0">
                <a:solidFill>
                  <a:srgbClr val="FFFF00"/>
                </a:solidFill>
                <a:latin typeface="Georgia" pitchFamily="18" charset="0"/>
              </a:rPr>
              <a:t>о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С.</a:t>
            </a:r>
            <a:endParaRPr lang="sr-Cyrl-RS" sz="1600" b="1" i="1" dirty="0">
              <a:solidFill>
                <a:srgbClr val="92D050"/>
              </a:solidFill>
              <a:latin typeface="Georgia" pitchFamily="18" charset="0"/>
            </a:endParaRPr>
          </a:p>
          <a:p>
            <a:pPr algn="just" eaLnBrk="1" hangingPunct="1"/>
            <a:endParaRPr lang="sr-Cyrl-RS" sz="1600" b="1" i="1" dirty="0">
              <a:solidFill>
                <a:srgbClr val="92D050"/>
              </a:solidFill>
              <a:latin typeface="Georgia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28DAE3-C1C7-45D0-BD26-D5CF77DC238B}"/>
              </a:ext>
            </a:extLst>
          </p:cNvPr>
          <p:cNvSpPr/>
          <p:nvPr/>
        </p:nvSpPr>
        <p:spPr>
          <a:xfrm>
            <a:off x="4247456" y="1125538"/>
            <a:ext cx="4717032" cy="45243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hangingPunct="1"/>
            <a:r>
              <a:rPr lang="sr-Cyrl-RS" sz="1600" b="1" i="1" dirty="0">
                <a:solidFill>
                  <a:srgbClr val="92D050"/>
                </a:solidFill>
                <a:latin typeface="Georgia" pitchFamily="18" charset="0"/>
              </a:rPr>
              <a:t>Влажноадијабатски процеси</a:t>
            </a:r>
          </a:p>
          <a:p>
            <a:pPr algn="just" eaLnBrk="1" hangingPunct="1"/>
            <a:endParaRPr lang="sr-Cyrl-RS" sz="1600" b="1" i="1" dirty="0">
              <a:solidFill>
                <a:srgbClr val="92D050"/>
              </a:solidFill>
              <a:latin typeface="Georgia" pitchFamily="18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Јављају се када се ваздух који је засићен воденом паром уздиже или спушта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Том приликом у делићу ваздуха долази до кондензације водене паре и ослобађања латентне топлоте.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Ослобођена топлота загрева делић ваздуха у убалжава даљи пад температуре.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Влажноадијабатски градијент се израчунава према једначини: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sr-Cyrl-RS" sz="1600" dirty="0">
              <a:solidFill>
                <a:srgbClr val="FFFF00"/>
              </a:solidFill>
              <a:latin typeface="Georgia" pitchFamily="18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sr-Cyrl-RS" sz="1600" dirty="0">
              <a:solidFill>
                <a:srgbClr val="FFFF00"/>
              </a:solidFill>
              <a:latin typeface="Georgia" pitchFamily="18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sr-Cyrl-RS" sz="1600" dirty="0">
              <a:solidFill>
                <a:srgbClr val="FFFF00"/>
              </a:solidFill>
              <a:latin typeface="Georgia" pitchFamily="18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sr-Cyrl-RS" sz="1600" dirty="0">
              <a:solidFill>
                <a:srgbClr val="FFFF00"/>
              </a:solidFill>
              <a:latin typeface="Georgia" pitchFamily="18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Влажноадијабатски градијент је бројно мањи од сувоадијабатског, </a:t>
            </a:r>
            <a:r>
              <a:rPr lang="sr-Latn-CS" altLang="sr-Latn-RS" sz="1600" b="1" dirty="0">
                <a:solidFill>
                  <a:srgbClr val="00B0F0"/>
                </a:solidFill>
                <a:latin typeface="Georgia" panose="02040502050405020303" pitchFamily="18" charset="0"/>
              </a:rPr>
              <a:t>0,3 do 0,7 </a:t>
            </a:r>
            <a:r>
              <a:rPr lang="sr-Latn-CS" altLang="sr-Latn-RS" sz="1600" b="1" baseline="30000" dirty="0">
                <a:solidFill>
                  <a:srgbClr val="00B0F0"/>
                </a:solidFill>
                <a:latin typeface="Georgia" panose="02040502050405020303" pitchFamily="18" charset="0"/>
              </a:rPr>
              <a:t>o</a:t>
            </a:r>
            <a:r>
              <a:rPr lang="sr-Latn-CS" altLang="sr-Latn-RS" sz="1600" b="1" dirty="0">
                <a:solidFill>
                  <a:srgbClr val="00B0F0"/>
                </a:solidFill>
                <a:latin typeface="Georgia" panose="02040502050405020303" pitchFamily="18" charset="0"/>
              </a:rPr>
              <a:t>C.</a:t>
            </a:r>
            <a:endParaRPr lang="sr-Cyrl-RS" sz="1600" b="1" dirty="0">
              <a:solidFill>
                <a:srgbClr val="00B0F0"/>
              </a:solidFill>
              <a:latin typeface="Georgia" pitchFamily="18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sr-Cyrl-RS" sz="1600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7F156CF-FD97-4873-BEAA-EE9CD7FB0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34" y="571480"/>
            <a:ext cx="6736262" cy="40011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RelaxedModerately"/>
            <a:lightRig rig="balanced" dir="b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r-Cyrl-RS" sz="2000" b="1" i="1" dirty="0">
                <a:solidFill>
                  <a:srgbClr val="FFFF00"/>
                </a:solidFill>
                <a:latin typeface="Georgia" pitchFamily="18" charset="0"/>
              </a:rPr>
              <a:t>Адијабатски процеси</a:t>
            </a:r>
            <a:endParaRPr lang="sr-Latn-CS" sz="2000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6" name="Object 13">
                <a:extLst>
                  <a:ext uri="{FF2B5EF4-FFF2-40B4-BE49-F238E27FC236}">
                    <a16:creationId xmlns:a16="http://schemas.microsoft.com/office/drawing/2014/main" id="{A9B42C81-3781-4E9A-93A4-5B5042B71A7A}"/>
                  </a:ext>
                </a:extLst>
              </p:cNvPr>
              <p:cNvSpPr txBox="1"/>
              <p:nvPr/>
            </p:nvSpPr>
            <p:spPr bwMode="auto">
              <a:xfrm>
                <a:off x="5724128" y="3942556"/>
                <a:ext cx="2016224" cy="7825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r>
                            <a:rPr lang="sr-Latn-RS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</m:sSub>
                      <m:r>
                        <a:rPr lang="sr-Latn-RS" sz="2400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sr-Latn-RS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r-Latn-RS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sr-Latn-RS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sr-Latn-RS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sr-Latn-RS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sr-Latn-RS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sr-Latn-RS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r-Latn-RS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sr-Latn-RS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sr-Latn-RS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sr-Latn-RS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sr-Latn-RS" sz="2400" b="1" dirty="0"/>
              </a:p>
            </p:txBody>
          </p:sp>
        </mc:Choice>
        <mc:Fallback xmlns="">
          <p:sp>
            <p:nvSpPr>
              <p:cNvPr id="6156" name="Object 13">
                <a:extLst>
                  <a:ext uri="{FF2B5EF4-FFF2-40B4-BE49-F238E27FC236}">
                    <a16:creationId xmlns:a16="http://schemas.microsoft.com/office/drawing/2014/main" id="{A9B42C81-3781-4E9A-93A4-5B5042B71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4128" y="3942556"/>
                <a:ext cx="2016224" cy="7825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>
            <a:extLst>
              <a:ext uri="{FF2B5EF4-FFF2-40B4-BE49-F238E27FC236}">
                <a16:creationId xmlns:a16="http://schemas.microsoft.com/office/drawing/2014/main" id="{56839656-5703-4D0F-89A6-4C6E51672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76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Latn-RS" altLang="sr-Latn-RS" sz="1800"/>
          </a:p>
        </p:txBody>
      </p:sp>
      <p:sp>
        <p:nvSpPr>
          <p:cNvPr id="7175" name="Rectangle 8">
            <a:extLst>
              <a:ext uri="{FF2B5EF4-FFF2-40B4-BE49-F238E27FC236}">
                <a16:creationId xmlns:a16="http://schemas.microsoft.com/office/drawing/2014/main" id="{4C550805-3574-48CA-AFD6-330D99266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Latn-RS" altLang="sr-Latn-RS" sz="1800"/>
          </a:p>
        </p:txBody>
      </p:sp>
      <p:sp>
        <p:nvSpPr>
          <p:cNvPr id="7176" name="Rectangle 9">
            <a:extLst>
              <a:ext uri="{FF2B5EF4-FFF2-40B4-BE49-F238E27FC236}">
                <a16:creationId xmlns:a16="http://schemas.microsoft.com/office/drawing/2014/main" id="{A9A86BA5-0481-48FC-9812-1B57665DA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Latn-RS" altLang="sr-Latn-RS" sz="1800"/>
          </a:p>
        </p:txBody>
      </p:sp>
      <p:sp>
        <p:nvSpPr>
          <p:cNvPr id="7178" name="Rectangle 11">
            <a:extLst>
              <a:ext uri="{FF2B5EF4-FFF2-40B4-BE49-F238E27FC236}">
                <a16:creationId xmlns:a16="http://schemas.microsoft.com/office/drawing/2014/main" id="{8251252F-6F04-4E10-B5AA-40324E8EE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Latn-RS" altLang="sr-Latn-RS" sz="180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46F82D37-2FFD-4EA4-9AFE-4C5AB468F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34" y="571480"/>
            <a:ext cx="7528350" cy="40011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RelaxedModerately"/>
            <a:lightRig rig="balanced" dir="b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r-Cyrl-RS" sz="2000" b="1" i="1" dirty="0">
                <a:solidFill>
                  <a:srgbClr val="FFFF00"/>
                </a:solidFill>
                <a:latin typeface="Georgia" pitchFamily="18" charset="0"/>
              </a:rPr>
              <a:t>Сувоадијабатски – Влажноадијабатски процеси </a:t>
            </a:r>
            <a:endParaRPr lang="sr-Latn-CS" sz="2000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F17965A-A3CF-432E-B3AB-B9BB8ECB193E}"/>
              </a:ext>
            </a:extLst>
          </p:cNvPr>
          <p:cNvGrpSpPr/>
          <p:nvPr/>
        </p:nvGrpSpPr>
        <p:grpSpPr>
          <a:xfrm>
            <a:off x="1907704" y="3573016"/>
            <a:ext cx="6846951" cy="2988096"/>
            <a:chOff x="173323" y="1480740"/>
            <a:chExt cx="8359113" cy="407226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6FD7EE7F-0733-4DAC-A2C7-891CCE2C6224}"/>
                </a:ext>
              </a:extLst>
            </p:cNvPr>
            <p:cNvSpPr/>
            <p:nvPr/>
          </p:nvSpPr>
          <p:spPr>
            <a:xfrm>
              <a:off x="173323" y="2742068"/>
              <a:ext cx="2740430" cy="6411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sr-Cyrl-RS" sz="1400" dirty="0"/>
                <a:t>Влажноадијабатско хлађење </a:t>
              </a:r>
              <a:r>
                <a:rPr lang="sr-Latn-CS" altLang="sr-Latn-RS" sz="1400" b="1" dirty="0">
                  <a:solidFill>
                    <a:srgbClr val="FFFF00"/>
                  </a:solidFill>
                  <a:latin typeface="Georgia" panose="02040502050405020303" pitchFamily="18" charset="0"/>
                </a:rPr>
                <a:t>0,</a:t>
              </a:r>
              <a:r>
                <a:rPr lang="sr-Cyrl-RS" altLang="sr-Latn-RS" sz="1400" b="1" dirty="0">
                  <a:solidFill>
                    <a:srgbClr val="FFFF00"/>
                  </a:solidFill>
                  <a:latin typeface="Georgia" panose="02040502050405020303" pitchFamily="18" charset="0"/>
                </a:rPr>
                <a:t>5</a:t>
              </a:r>
              <a:r>
                <a:rPr lang="sr-Latn-CS" altLang="sr-Latn-RS" sz="1400" b="1" dirty="0">
                  <a:solidFill>
                    <a:srgbClr val="FFFF00"/>
                  </a:solidFill>
                  <a:latin typeface="Georgia" panose="02040502050405020303" pitchFamily="18" charset="0"/>
                </a:rPr>
                <a:t> </a:t>
              </a:r>
              <a:r>
                <a:rPr lang="sr-Latn-CS" altLang="sr-Latn-RS" sz="1400" b="1" baseline="30000" dirty="0">
                  <a:solidFill>
                    <a:srgbClr val="FFFF00"/>
                  </a:solidFill>
                  <a:latin typeface="Georgia" panose="02040502050405020303" pitchFamily="18" charset="0"/>
                </a:rPr>
                <a:t>o</a:t>
              </a:r>
              <a:r>
                <a:rPr lang="sr-Latn-CS" altLang="sr-Latn-RS" sz="1400" b="1" dirty="0">
                  <a:solidFill>
                    <a:srgbClr val="FFFF00"/>
                  </a:solidFill>
                  <a:latin typeface="Georgia" panose="02040502050405020303" pitchFamily="18" charset="0"/>
                </a:rPr>
                <a:t>C</a:t>
              </a:r>
              <a:r>
                <a:rPr lang="sr-Cyrl-RS" altLang="sr-Latn-RS" sz="1400" b="1" dirty="0">
                  <a:solidFill>
                    <a:srgbClr val="FFFF00"/>
                  </a:solidFill>
                  <a:latin typeface="Georgia" panose="02040502050405020303" pitchFamily="18" charset="0"/>
                </a:rPr>
                <a:t>/100 </a:t>
              </a:r>
              <a:r>
                <a:rPr lang="en-US" altLang="sr-Latn-RS" sz="1400" b="1" dirty="0">
                  <a:solidFill>
                    <a:srgbClr val="FFFF00"/>
                  </a:solidFill>
                  <a:latin typeface="Georgia" panose="02040502050405020303" pitchFamily="18" charset="0"/>
                </a:rPr>
                <a:t>m</a:t>
              </a:r>
              <a:endParaRPr lang="sr-Latn-RS" sz="1400" dirty="0">
                <a:solidFill>
                  <a:srgbClr val="FFFF00"/>
                </a:solidFill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903F2D-44A1-419D-B11E-6C2555AAAE6E}"/>
                </a:ext>
              </a:extLst>
            </p:cNvPr>
            <p:cNvGrpSpPr/>
            <p:nvPr/>
          </p:nvGrpSpPr>
          <p:grpSpPr>
            <a:xfrm>
              <a:off x="708347" y="1480740"/>
              <a:ext cx="7824089" cy="4072260"/>
              <a:chOff x="708347" y="1480740"/>
              <a:chExt cx="7824089" cy="4072260"/>
            </a:xfrm>
          </p:grpSpPr>
          <p:sp>
            <p:nvSpPr>
              <p:cNvPr id="2" name="Isosceles Triangle 1">
                <a:extLst>
                  <a:ext uri="{FF2B5EF4-FFF2-40B4-BE49-F238E27FC236}">
                    <a16:creationId xmlns:a16="http://schemas.microsoft.com/office/drawing/2014/main" id="{A416A996-61D0-4624-A4CB-3506B31D0BBD}"/>
                  </a:ext>
                </a:extLst>
              </p:cNvPr>
              <p:cNvSpPr/>
              <p:nvPr/>
            </p:nvSpPr>
            <p:spPr>
              <a:xfrm>
                <a:off x="2843808" y="2389546"/>
                <a:ext cx="3456384" cy="2924301"/>
              </a:xfrm>
              <a:prstGeom prst="triangle">
                <a:avLst/>
              </a:prstGeom>
              <a:solidFill>
                <a:srgbClr val="008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4" name="Arrow: Right 3">
                <a:extLst>
                  <a:ext uri="{FF2B5EF4-FFF2-40B4-BE49-F238E27FC236}">
                    <a16:creationId xmlns:a16="http://schemas.microsoft.com/office/drawing/2014/main" id="{D1873691-EC03-4C9C-A288-A3BFD2AAE5E5}"/>
                  </a:ext>
                </a:extLst>
              </p:cNvPr>
              <p:cNvSpPr/>
              <p:nvPr/>
            </p:nvSpPr>
            <p:spPr>
              <a:xfrm>
                <a:off x="2339752" y="4781658"/>
                <a:ext cx="387492" cy="231512"/>
              </a:xfrm>
              <a:prstGeom prst="rightArrow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16" name="Arrow: Right 15">
                <a:extLst>
                  <a:ext uri="{FF2B5EF4-FFF2-40B4-BE49-F238E27FC236}">
                    <a16:creationId xmlns:a16="http://schemas.microsoft.com/office/drawing/2014/main" id="{5AD8E13E-5510-4169-9020-306EA4B4AAFD}"/>
                  </a:ext>
                </a:extLst>
              </p:cNvPr>
              <p:cNvSpPr/>
              <p:nvPr/>
            </p:nvSpPr>
            <p:spPr>
              <a:xfrm rot="18116067">
                <a:off x="2785598" y="3904095"/>
                <a:ext cx="995603" cy="245735"/>
              </a:xfrm>
              <a:prstGeom prst="rightArrow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17" name="Arrow: Right 16">
                <a:extLst>
                  <a:ext uri="{FF2B5EF4-FFF2-40B4-BE49-F238E27FC236}">
                    <a16:creationId xmlns:a16="http://schemas.microsoft.com/office/drawing/2014/main" id="{644CFA1E-CDE4-4CFD-B639-3F154AE41B6E}"/>
                  </a:ext>
                </a:extLst>
              </p:cNvPr>
              <p:cNvSpPr/>
              <p:nvPr/>
            </p:nvSpPr>
            <p:spPr>
              <a:xfrm rot="3582902">
                <a:off x="5186180" y="3675784"/>
                <a:ext cx="978408" cy="231512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18" name="Arrow: Right 17">
                <a:extLst>
                  <a:ext uri="{FF2B5EF4-FFF2-40B4-BE49-F238E27FC236}">
                    <a16:creationId xmlns:a16="http://schemas.microsoft.com/office/drawing/2014/main" id="{D7621D64-EF8D-4CC1-B21F-431ABD59EC9A}"/>
                  </a:ext>
                </a:extLst>
              </p:cNvPr>
              <p:cNvSpPr/>
              <p:nvPr/>
            </p:nvSpPr>
            <p:spPr>
              <a:xfrm>
                <a:off x="6416756" y="4815266"/>
                <a:ext cx="474352" cy="231512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3382C484-1629-4FB8-A186-9A5FE95151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0522" y="2454431"/>
                <a:ext cx="676019" cy="691310"/>
              </a:xfrm>
              <a:prstGeom prst="rect">
                <a:avLst/>
              </a:prstGeom>
            </p:spPr>
          </p:pic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7A36A6DE-43B2-4310-B4F2-5F3AF6099F67}"/>
                  </a:ext>
                </a:extLst>
              </p:cNvPr>
              <p:cNvGrpSpPr/>
              <p:nvPr/>
            </p:nvGrpSpPr>
            <p:grpSpPr>
              <a:xfrm>
                <a:off x="4572000" y="2672680"/>
                <a:ext cx="0" cy="2558222"/>
                <a:chOff x="7380312" y="2530834"/>
                <a:chExt cx="0" cy="2558222"/>
              </a:xfrm>
            </p:grpSpPr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1F6FA408-E6AF-4301-86D3-8DE60ECFB7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380312" y="2530834"/>
                  <a:ext cx="0" cy="2017351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85FAF54E-0085-4598-BC40-0D77507A3B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80312" y="4474260"/>
                  <a:ext cx="0" cy="614796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Arrow: Curved Up 22">
                <a:extLst>
                  <a:ext uri="{FF2B5EF4-FFF2-40B4-BE49-F238E27FC236}">
                    <a16:creationId xmlns:a16="http://schemas.microsoft.com/office/drawing/2014/main" id="{116264B2-F74E-494D-8130-A69427426EE3}"/>
                  </a:ext>
                </a:extLst>
              </p:cNvPr>
              <p:cNvSpPr/>
              <p:nvPr/>
            </p:nvSpPr>
            <p:spPr>
              <a:xfrm rot="10613832" flipH="1">
                <a:off x="4271931" y="2184747"/>
                <a:ext cx="631393" cy="302422"/>
              </a:xfrm>
              <a:prstGeom prst="curved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162FCDA4-3359-4C18-9E8C-0F47E6CB9915}"/>
                  </a:ext>
                </a:extLst>
              </p:cNvPr>
              <p:cNvSpPr/>
              <p:nvPr/>
            </p:nvSpPr>
            <p:spPr>
              <a:xfrm>
                <a:off x="5543458" y="2742068"/>
                <a:ext cx="2988978" cy="64119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sr-Cyrl-RS" sz="1400" dirty="0"/>
                  <a:t>Сувооадијабатско загревање </a:t>
                </a:r>
                <a:r>
                  <a:rPr lang="sr-Cyrl-RS" sz="1400" b="1" dirty="0">
                    <a:solidFill>
                      <a:srgbClr val="FFFF00"/>
                    </a:solidFill>
                    <a:latin typeface="Georgia" panose="02040502050405020303" pitchFamily="18" charset="0"/>
                  </a:rPr>
                  <a:t>1</a:t>
                </a:r>
                <a:r>
                  <a:rPr lang="sr-Latn-CS" altLang="sr-Latn-RS" sz="1400" b="1" dirty="0">
                    <a:solidFill>
                      <a:srgbClr val="FFFF00"/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sr-Latn-CS" altLang="sr-Latn-RS" sz="1400" b="1" baseline="30000" dirty="0">
                    <a:solidFill>
                      <a:srgbClr val="FFFF00"/>
                    </a:solidFill>
                    <a:latin typeface="Georgia" panose="02040502050405020303" pitchFamily="18" charset="0"/>
                  </a:rPr>
                  <a:t>o</a:t>
                </a:r>
                <a:r>
                  <a:rPr lang="sr-Latn-CS" altLang="sr-Latn-RS" sz="1400" b="1" dirty="0">
                    <a:solidFill>
                      <a:srgbClr val="FFFF00"/>
                    </a:solidFill>
                    <a:latin typeface="Georgia" panose="02040502050405020303" pitchFamily="18" charset="0"/>
                  </a:rPr>
                  <a:t>C</a:t>
                </a:r>
                <a:r>
                  <a:rPr lang="sr-Cyrl-RS" altLang="sr-Latn-RS" sz="1400" b="1" dirty="0">
                    <a:solidFill>
                      <a:srgbClr val="FFFF00"/>
                    </a:solidFill>
                    <a:latin typeface="Georgia" panose="02040502050405020303" pitchFamily="18" charset="0"/>
                  </a:rPr>
                  <a:t>/100 </a:t>
                </a:r>
                <a:r>
                  <a:rPr lang="en-US" altLang="sr-Latn-RS" sz="1400" b="1" dirty="0">
                    <a:solidFill>
                      <a:srgbClr val="FFFF00"/>
                    </a:solidFill>
                    <a:latin typeface="Georgia" panose="02040502050405020303" pitchFamily="18" charset="0"/>
                  </a:rPr>
                  <a:t>m</a:t>
                </a:r>
                <a:endParaRPr lang="sr-Latn-RS" sz="14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B2928FF-875A-4D3C-983A-042EF516993D}"/>
                  </a:ext>
                </a:extLst>
              </p:cNvPr>
              <p:cNvSpPr/>
              <p:nvPr/>
            </p:nvSpPr>
            <p:spPr>
              <a:xfrm rot="16200000">
                <a:off x="2811790" y="3943563"/>
                <a:ext cx="2880320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sr-Cyrl-RS" sz="16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</a:rPr>
                  <a:t>2000 </a:t>
                </a:r>
                <a:r>
                  <a:rPr lang="en-US" sz="16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FF00"/>
                    </a:solidFill>
                  </a:rPr>
                  <a:t>m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B372E8ED-85A8-430A-A87B-AF186E2C13A4}"/>
                  </a:ext>
                </a:extLst>
              </p:cNvPr>
              <p:cNvSpPr/>
              <p:nvPr/>
            </p:nvSpPr>
            <p:spPr>
              <a:xfrm>
                <a:off x="708347" y="4690032"/>
                <a:ext cx="1378745" cy="46716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altLang="sr-Latn-RS" b="1" dirty="0">
                    <a:solidFill>
                      <a:srgbClr val="FFFF00"/>
                    </a:solidFill>
                    <a:latin typeface="Georgia" panose="02040502050405020303" pitchFamily="18" charset="0"/>
                  </a:rPr>
                  <a:t>5</a:t>
                </a:r>
                <a:r>
                  <a:rPr lang="sr-Latn-CS" altLang="sr-Latn-RS" b="1" dirty="0">
                    <a:solidFill>
                      <a:srgbClr val="FFFF00"/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sr-Latn-CS" altLang="sr-Latn-RS" b="1" baseline="30000" dirty="0">
                    <a:solidFill>
                      <a:srgbClr val="FFFF00"/>
                    </a:solidFill>
                    <a:latin typeface="Georgia" panose="02040502050405020303" pitchFamily="18" charset="0"/>
                  </a:rPr>
                  <a:t>o</a:t>
                </a:r>
                <a:r>
                  <a:rPr lang="sr-Latn-CS" altLang="sr-Latn-RS" b="1" dirty="0">
                    <a:solidFill>
                      <a:srgbClr val="FFFF00"/>
                    </a:solidFill>
                    <a:latin typeface="Georgia" panose="02040502050405020303" pitchFamily="18" charset="0"/>
                  </a:rPr>
                  <a:t>C</a:t>
                </a:r>
                <a:endParaRPr lang="sr-Latn-RS" dirty="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543C29C8-3BB0-430E-8EF2-E1F1B3DFDE44}"/>
                  </a:ext>
                </a:extLst>
              </p:cNvPr>
              <p:cNvSpPr/>
              <p:nvPr/>
            </p:nvSpPr>
            <p:spPr>
              <a:xfrm>
                <a:off x="4010876" y="1480740"/>
                <a:ext cx="1620492" cy="46716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altLang="sr-Latn-RS" b="1" dirty="0">
                    <a:solidFill>
                      <a:srgbClr val="FFFF00"/>
                    </a:solidFill>
                    <a:latin typeface="Georgia" panose="02040502050405020303" pitchFamily="18" charset="0"/>
                  </a:rPr>
                  <a:t>-5</a:t>
                </a:r>
                <a:r>
                  <a:rPr lang="sr-Latn-CS" altLang="sr-Latn-RS" b="1" dirty="0">
                    <a:solidFill>
                      <a:srgbClr val="FFFF00"/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sr-Latn-CS" altLang="sr-Latn-RS" b="1" baseline="30000" dirty="0">
                    <a:solidFill>
                      <a:srgbClr val="FFFF00"/>
                    </a:solidFill>
                    <a:latin typeface="Georgia" panose="02040502050405020303" pitchFamily="18" charset="0"/>
                  </a:rPr>
                  <a:t>o</a:t>
                </a:r>
                <a:r>
                  <a:rPr lang="sr-Latn-CS" altLang="sr-Latn-RS" b="1" dirty="0">
                    <a:solidFill>
                      <a:srgbClr val="FFFF00"/>
                    </a:solidFill>
                    <a:latin typeface="Georgia" panose="02040502050405020303" pitchFamily="18" charset="0"/>
                  </a:rPr>
                  <a:t>C</a:t>
                </a:r>
                <a:endParaRPr lang="sr-Latn-RS" dirty="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114BC3B7-71ED-463D-A773-A19A96EC72CA}"/>
                  </a:ext>
                </a:extLst>
              </p:cNvPr>
              <p:cNvSpPr/>
              <p:nvPr/>
            </p:nvSpPr>
            <p:spPr>
              <a:xfrm>
                <a:off x="7056910" y="4675132"/>
                <a:ext cx="1475526" cy="46716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Cyrl-RS" altLang="sr-Latn-RS" b="1" dirty="0">
                    <a:solidFill>
                      <a:srgbClr val="FFFF00"/>
                    </a:solidFill>
                    <a:latin typeface="Georgia" panose="02040502050405020303" pitchFamily="18" charset="0"/>
                  </a:rPr>
                  <a:t>15</a:t>
                </a:r>
                <a:r>
                  <a:rPr lang="sr-Latn-CS" altLang="sr-Latn-RS" b="1" dirty="0">
                    <a:solidFill>
                      <a:srgbClr val="FFFF00"/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sr-Latn-CS" altLang="sr-Latn-RS" b="1" baseline="30000" dirty="0">
                    <a:solidFill>
                      <a:srgbClr val="FFFF00"/>
                    </a:solidFill>
                    <a:latin typeface="Georgia" panose="02040502050405020303" pitchFamily="18" charset="0"/>
                  </a:rPr>
                  <a:t>o</a:t>
                </a:r>
                <a:r>
                  <a:rPr lang="sr-Latn-CS" altLang="sr-Latn-RS" b="1" dirty="0">
                    <a:solidFill>
                      <a:srgbClr val="FFFF00"/>
                    </a:solidFill>
                    <a:latin typeface="Georgia" panose="02040502050405020303" pitchFamily="18" charset="0"/>
                  </a:rPr>
                  <a:t>C</a:t>
                </a:r>
                <a:endParaRPr lang="sr-Latn-RS" dirty="0"/>
              </a:p>
            </p:txBody>
          </p:sp>
        </p:grp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FBBA6114-0F30-4266-B793-FAC1BCAD10A7}"/>
              </a:ext>
            </a:extLst>
          </p:cNvPr>
          <p:cNvSpPr/>
          <p:nvPr/>
        </p:nvSpPr>
        <p:spPr>
          <a:xfrm>
            <a:off x="179512" y="1125538"/>
            <a:ext cx="8784976" cy="20621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hangingPunct="1"/>
            <a:r>
              <a:rPr lang="sr-Cyrl-RS" sz="1600" b="1" i="1" dirty="0">
                <a:solidFill>
                  <a:srgbClr val="92D050"/>
                </a:solidFill>
                <a:latin typeface="Georgia" pitchFamily="18" charset="0"/>
              </a:rPr>
              <a:t>Фенски ефект</a:t>
            </a:r>
          </a:p>
          <a:p>
            <a:pPr algn="just" eaLnBrk="1" hangingPunct="1"/>
            <a:endParaRPr lang="en-US" sz="1600" b="1" i="1" dirty="0">
              <a:solidFill>
                <a:srgbClr val="92D050"/>
              </a:solidFill>
              <a:latin typeface="Georgia" pitchFamily="18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Представља топао ветар који се често јавља у Алпима.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Настаје када се влажан ваздух принудно уздиже уз наветрену страну високе планине.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Приликом уздизања се хлади по влажноадијабатском градијенту (споро!).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Приликом спуштања се загрева по сувоадијабатском градијенту (брже!).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Температура ваздуха може да се подигне и за 20</a:t>
            </a:r>
            <a:r>
              <a:rPr lang="sr-Latn-CS" altLang="sr-Latn-RS" sz="16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sr-Latn-CS" altLang="sr-Latn-RS" sz="1600" baseline="30000" dirty="0">
                <a:solidFill>
                  <a:srgbClr val="FFFF00"/>
                </a:solidFill>
                <a:latin typeface="Georgia" panose="02040502050405020303" pitchFamily="18" charset="0"/>
              </a:rPr>
              <a:t>o</a:t>
            </a:r>
            <a:r>
              <a:rPr lang="sr-Latn-CS" altLang="sr-Latn-RS" sz="1600" dirty="0">
                <a:solidFill>
                  <a:srgbClr val="FFFF00"/>
                </a:solidFill>
                <a:latin typeface="Georgia" panose="02040502050405020303" pitchFamily="18" charset="0"/>
              </a:rPr>
              <a:t>C</a:t>
            </a:r>
            <a:r>
              <a:rPr lang="sr-Cyrl-RS" altLang="sr-Latn-RS" sz="1600" dirty="0">
                <a:solidFill>
                  <a:srgbClr val="FFFF00"/>
                </a:solidFill>
                <a:latin typeface="Georgia" panose="02040502050405020303" pitchFamily="18" charset="0"/>
              </a:rPr>
              <a:t>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sr-Cyrl-RS" sz="1600" dirty="0">
                <a:solidFill>
                  <a:srgbClr val="FFFF00"/>
                </a:solidFill>
                <a:latin typeface="Georgia" panose="02040502050405020303" pitchFamily="18" charset="0"/>
              </a:rPr>
              <a:t>Изазива нагло отопљавање снега и поплаве.</a:t>
            </a:r>
            <a:endParaRPr lang="sr-Cyrl-RS" sz="1600" b="1" i="1" dirty="0">
              <a:solidFill>
                <a:srgbClr val="92D05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47992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94946-649C-4EEE-870C-D05CCD165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9CE8E3C-9A3E-4304-B230-E6EE9EA0A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34" y="571480"/>
            <a:ext cx="8392446" cy="40011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RelaxedModerately"/>
            <a:lightRig rig="balanced" dir="b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r-Cyrl-RS" sz="2000" b="1" i="1" dirty="0">
                <a:solidFill>
                  <a:srgbClr val="FFFF00"/>
                </a:solidFill>
                <a:latin typeface="Georgia" pitchFamily="18" charset="0"/>
              </a:rPr>
              <a:t>Статичка стабилност атмосфере</a:t>
            </a:r>
            <a:endParaRPr lang="sr-Latn-CS" sz="2000" b="1" i="1" dirty="0">
              <a:solidFill>
                <a:srgbClr val="00B0F0"/>
              </a:solidFill>
              <a:latin typeface="Georgia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A5579A8-01E6-45D0-8165-0E8FE44E9F42}"/>
              </a:ext>
            </a:extLst>
          </p:cNvPr>
          <p:cNvGrpSpPr/>
          <p:nvPr/>
        </p:nvGrpSpPr>
        <p:grpSpPr>
          <a:xfrm>
            <a:off x="2965566" y="4550690"/>
            <a:ext cx="3983457" cy="1735830"/>
            <a:chOff x="4765007" y="4125114"/>
            <a:chExt cx="3983457" cy="173583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F630A39-2485-4B74-B6F9-E27508D88D46}"/>
                </a:ext>
              </a:extLst>
            </p:cNvPr>
            <p:cNvSpPr/>
            <p:nvPr/>
          </p:nvSpPr>
          <p:spPr>
            <a:xfrm>
              <a:off x="4765007" y="4642546"/>
              <a:ext cx="1440160" cy="720080"/>
            </a:xfrm>
            <a:prstGeom prst="ellipse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b="1" dirty="0">
                <a:solidFill>
                  <a:srgbClr val="FFFF00"/>
                </a:solidFill>
              </a:endParaRPr>
            </a:p>
          </p:txBody>
        </p:sp>
        <p:sp>
          <p:nvSpPr>
            <p:cNvPr id="13" name="Arrow: Down 12">
              <a:extLst>
                <a:ext uri="{FF2B5EF4-FFF2-40B4-BE49-F238E27FC236}">
                  <a16:creationId xmlns:a16="http://schemas.microsoft.com/office/drawing/2014/main" id="{061822C1-7428-4B9D-9FF1-7250A1266F51}"/>
                </a:ext>
              </a:extLst>
            </p:cNvPr>
            <p:cNvSpPr/>
            <p:nvPr/>
          </p:nvSpPr>
          <p:spPr>
            <a:xfrm>
              <a:off x="5424274" y="5530608"/>
              <a:ext cx="121625" cy="33033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14" name="Arrow: Up 13">
              <a:extLst>
                <a:ext uri="{FF2B5EF4-FFF2-40B4-BE49-F238E27FC236}">
                  <a16:creationId xmlns:a16="http://schemas.microsoft.com/office/drawing/2014/main" id="{4643C254-888C-480C-A64C-B8EF0EB53859}"/>
                </a:ext>
              </a:extLst>
            </p:cNvPr>
            <p:cNvSpPr/>
            <p:nvPr/>
          </p:nvSpPr>
          <p:spPr>
            <a:xfrm>
              <a:off x="5403271" y="4125114"/>
              <a:ext cx="127224" cy="34945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225E336-979A-4CB0-8269-B2646D58150E}"/>
                </a:ext>
              </a:extLst>
            </p:cNvPr>
            <p:cNvSpPr/>
            <p:nvPr/>
          </p:nvSpPr>
          <p:spPr>
            <a:xfrm>
              <a:off x="5796136" y="4180890"/>
              <a:ext cx="2952328" cy="28803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b="1" dirty="0">
                  <a:solidFill>
                    <a:srgbClr val="FFFF00"/>
                  </a:solidFill>
                </a:rPr>
                <a:t>Топлији од околине</a:t>
              </a:r>
              <a:endParaRPr lang="sr-Latn-RS" b="1" dirty="0">
                <a:solidFill>
                  <a:srgbClr val="FFFF0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E483E2B-F22B-4FF1-A483-8CEE9F4FBF87}"/>
                </a:ext>
              </a:extLst>
            </p:cNvPr>
            <p:cNvSpPr/>
            <p:nvPr/>
          </p:nvSpPr>
          <p:spPr>
            <a:xfrm>
              <a:off x="5796136" y="5520182"/>
              <a:ext cx="2952328" cy="28803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b="1" dirty="0">
                  <a:solidFill>
                    <a:srgbClr val="FFFF00"/>
                  </a:solidFill>
                </a:rPr>
                <a:t>Хладнији од околине</a:t>
              </a:r>
              <a:endParaRPr lang="sr-Latn-R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5D57CBD-434E-4F37-9080-9EC897D8E249}"/>
              </a:ext>
            </a:extLst>
          </p:cNvPr>
          <p:cNvSpPr/>
          <p:nvPr/>
        </p:nvSpPr>
        <p:spPr>
          <a:xfrm>
            <a:off x="179511" y="1125538"/>
            <a:ext cx="5976665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hangingPunct="1"/>
            <a:endParaRPr lang="sr-Cyrl-RS" sz="1600" b="1" i="1" dirty="0">
              <a:solidFill>
                <a:srgbClr val="92D050"/>
              </a:solidFill>
              <a:latin typeface="Georgia" pitchFamily="18" charset="0"/>
            </a:endParaRPr>
          </a:p>
          <a:p>
            <a:pPr algn="just" eaLnBrk="1" hangingPunct="1"/>
            <a:r>
              <a:rPr lang="sr-Cyrl-RS" sz="2400" b="1" i="1" dirty="0">
                <a:solidFill>
                  <a:srgbClr val="92D050"/>
                </a:solidFill>
                <a:latin typeface="Georgia" pitchFamily="18" charset="0"/>
              </a:rPr>
              <a:t>Стабилна равнотежа</a:t>
            </a:r>
          </a:p>
          <a:p>
            <a:pPr algn="just" eaLnBrk="1" hangingPunct="1"/>
            <a:endParaRPr lang="sr-Cyrl-RS" sz="1600" b="1" i="1" dirty="0">
              <a:solidFill>
                <a:srgbClr val="92D050"/>
              </a:solidFill>
              <a:latin typeface="Georgia" pitchFamily="18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A24E41B-BBCD-4444-90DA-D1E58BCA3BB0}"/>
              </a:ext>
            </a:extLst>
          </p:cNvPr>
          <p:cNvGrpSpPr/>
          <p:nvPr/>
        </p:nvGrpSpPr>
        <p:grpSpPr>
          <a:xfrm>
            <a:off x="4957295" y="744110"/>
            <a:ext cx="720080" cy="1208177"/>
            <a:chOff x="2959544" y="3115628"/>
            <a:chExt cx="720080" cy="120817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BBAE07E-A951-4799-BDE1-D6471E861CB8}"/>
                </a:ext>
              </a:extLst>
            </p:cNvPr>
            <p:cNvSpPr/>
            <p:nvPr/>
          </p:nvSpPr>
          <p:spPr>
            <a:xfrm>
              <a:off x="3211571" y="4050605"/>
              <a:ext cx="216024" cy="216024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28" name="Block Arc 27">
              <a:extLst>
                <a:ext uri="{FF2B5EF4-FFF2-40B4-BE49-F238E27FC236}">
                  <a16:creationId xmlns:a16="http://schemas.microsoft.com/office/drawing/2014/main" id="{8EE210EA-02AD-43B9-9B33-35BE49F733F1}"/>
                </a:ext>
              </a:extLst>
            </p:cNvPr>
            <p:cNvSpPr/>
            <p:nvPr/>
          </p:nvSpPr>
          <p:spPr>
            <a:xfrm rot="10800000">
              <a:off x="2959544" y="3115628"/>
              <a:ext cx="720080" cy="1208177"/>
            </a:xfrm>
            <a:prstGeom prst="blockArc">
              <a:avLst>
                <a:gd name="adj1" fmla="val 10800000"/>
                <a:gd name="adj2" fmla="val 139721"/>
                <a:gd name="adj3" fmla="val 4728"/>
              </a:avLst>
            </a:prstGeom>
            <a:solidFill>
              <a:srgbClr val="00B0F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>
                <a:solidFill>
                  <a:schemeClr val="tx1"/>
                </a:solidFill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F82AA36C-2307-4B78-BFA1-D8CD024F5A84}"/>
              </a:ext>
            </a:extLst>
          </p:cNvPr>
          <p:cNvSpPr/>
          <p:nvPr/>
        </p:nvSpPr>
        <p:spPr>
          <a:xfrm>
            <a:off x="179511" y="2165482"/>
            <a:ext cx="5976665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hangingPunct="1"/>
            <a:endParaRPr lang="sr-Cyrl-RS" sz="1600" b="1" i="1" dirty="0">
              <a:solidFill>
                <a:srgbClr val="92D050"/>
              </a:solidFill>
              <a:latin typeface="Georgia" pitchFamily="18" charset="0"/>
            </a:endParaRPr>
          </a:p>
          <a:p>
            <a:pPr algn="just" eaLnBrk="1" hangingPunct="1"/>
            <a:r>
              <a:rPr lang="sr-Cyrl-RS" sz="2400" b="1" i="1" dirty="0">
                <a:solidFill>
                  <a:srgbClr val="92D050"/>
                </a:solidFill>
                <a:latin typeface="Georgia" pitchFamily="18" charset="0"/>
              </a:rPr>
              <a:t>Нестабилна равнотежа</a:t>
            </a:r>
          </a:p>
          <a:p>
            <a:pPr algn="just" eaLnBrk="1" hangingPunct="1"/>
            <a:endParaRPr lang="sr-Cyrl-RS" sz="1600" b="1" i="1" dirty="0">
              <a:solidFill>
                <a:srgbClr val="92D050"/>
              </a:solidFill>
              <a:latin typeface="Georgia" pitchFamily="18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BD006CB-0BFF-486A-A04C-70764061BE5B}"/>
              </a:ext>
            </a:extLst>
          </p:cNvPr>
          <p:cNvGrpSpPr/>
          <p:nvPr/>
        </p:nvGrpSpPr>
        <p:grpSpPr>
          <a:xfrm>
            <a:off x="4989565" y="2229493"/>
            <a:ext cx="720080" cy="1432926"/>
            <a:chOff x="1403648" y="3780315"/>
            <a:chExt cx="720080" cy="1432926"/>
          </a:xfrm>
          <a:solidFill>
            <a:srgbClr val="00B0F0"/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6FC70D0-13F6-4003-A582-DF7410CC03BD}"/>
                </a:ext>
              </a:extLst>
            </p:cNvPr>
            <p:cNvSpPr/>
            <p:nvPr/>
          </p:nvSpPr>
          <p:spPr>
            <a:xfrm>
              <a:off x="1655676" y="3780315"/>
              <a:ext cx="216024" cy="216024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26" name="Block Arc 25">
              <a:extLst>
                <a:ext uri="{FF2B5EF4-FFF2-40B4-BE49-F238E27FC236}">
                  <a16:creationId xmlns:a16="http://schemas.microsoft.com/office/drawing/2014/main" id="{EEEC3B29-9992-42AC-A5B7-F63944AEB71D}"/>
                </a:ext>
              </a:extLst>
            </p:cNvPr>
            <p:cNvSpPr/>
            <p:nvPr/>
          </p:nvSpPr>
          <p:spPr>
            <a:xfrm>
              <a:off x="1403648" y="4005064"/>
              <a:ext cx="720080" cy="1208177"/>
            </a:xfrm>
            <a:prstGeom prst="blockArc">
              <a:avLst>
                <a:gd name="adj1" fmla="val 10800000"/>
                <a:gd name="adj2" fmla="val 139721"/>
                <a:gd name="adj3" fmla="val 4728"/>
              </a:avLst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22977DC1-B757-4038-A340-37C0698710E7}"/>
              </a:ext>
            </a:extLst>
          </p:cNvPr>
          <p:cNvSpPr/>
          <p:nvPr/>
        </p:nvSpPr>
        <p:spPr>
          <a:xfrm>
            <a:off x="179511" y="3233980"/>
            <a:ext cx="5976665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hangingPunct="1"/>
            <a:endParaRPr lang="sr-Cyrl-RS" sz="1600" b="1" i="1" dirty="0">
              <a:solidFill>
                <a:srgbClr val="92D050"/>
              </a:solidFill>
              <a:latin typeface="Georgia" pitchFamily="18" charset="0"/>
            </a:endParaRPr>
          </a:p>
          <a:p>
            <a:pPr algn="just" eaLnBrk="1" hangingPunct="1"/>
            <a:r>
              <a:rPr lang="sr-Cyrl-RS" sz="2400" b="1" i="1" dirty="0">
                <a:solidFill>
                  <a:srgbClr val="92D050"/>
                </a:solidFill>
                <a:latin typeface="Georgia" pitchFamily="18" charset="0"/>
              </a:rPr>
              <a:t>Стабилна равнотежа</a:t>
            </a:r>
          </a:p>
          <a:p>
            <a:pPr algn="just" eaLnBrk="1" hangingPunct="1"/>
            <a:endParaRPr lang="sr-Cyrl-RS" sz="1600" b="1" i="1" dirty="0">
              <a:solidFill>
                <a:srgbClr val="92D050"/>
              </a:solidFill>
              <a:latin typeface="Georgia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096C279-FBEF-42C1-9937-30BD29F67F46}"/>
              </a:ext>
            </a:extLst>
          </p:cNvPr>
          <p:cNvGrpSpPr/>
          <p:nvPr/>
        </p:nvGrpSpPr>
        <p:grpSpPr>
          <a:xfrm>
            <a:off x="4737537" y="3501612"/>
            <a:ext cx="1224136" cy="282427"/>
            <a:chOff x="6948264" y="1173184"/>
            <a:chExt cx="1224136" cy="282427"/>
          </a:xfrm>
          <a:solidFill>
            <a:srgbClr val="00B0F0"/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BB984E4-3874-4BA2-93C2-63F50C3F9067}"/>
                </a:ext>
              </a:extLst>
            </p:cNvPr>
            <p:cNvSpPr/>
            <p:nvPr/>
          </p:nvSpPr>
          <p:spPr>
            <a:xfrm>
              <a:off x="7452320" y="1173184"/>
              <a:ext cx="216024" cy="216024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33" name="Flowchart: Process 32">
              <a:extLst>
                <a:ext uri="{FF2B5EF4-FFF2-40B4-BE49-F238E27FC236}">
                  <a16:creationId xmlns:a16="http://schemas.microsoft.com/office/drawing/2014/main" id="{06478619-AFED-45A6-A72F-3A4F5195DF54}"/>
                </a:ext>
              </a:extLst>
            </p:cNvPr>
            <p:cNvSpPr/>
            <p:nvPr/>
          </p:nvSpPr>
          <p:spPr>
            <a:xfrm>
              <a:off x="6948264" y="1409892"/>
              <a:ext cx="1224136" cy="45719"/>
            </a:xfrm>
            <a:prstGeom prst="flowChartProcess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</p:grpSp>
    </p:spTree>
    <p:extLst>
      <p:ext uri="{BB962C8B-B14F-4D97-AF65-F5344CB8AC3E}">
        <p14:creationId xmlns:p14="http://schemas.microsoft.com/office/powerpoint/2010/main" val="20551394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94946-649C-4EEE-870C-D05CCD165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9CE8E3C-9A3E-4304-B230-E6EE9EA0A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34" y="571480"/>
            <a:ext cx="8392446" cy="40011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RelaxedModerately"/>
            <a:lightRig rig="balanced" dir="b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r-Cyrl-RS" sz="2000" b="1" i="1" dirty="0">
                <a:solidFill>
                  <a:srgbClr val="FFFF00"/>
                </a:solidFill>
                <a:latin typeface="Georgia" pitchFamily="18" charset="0"/>
              </a:rPr>
              <a:t>Статичка стабилност атмосфере – </a:t>
            </a:r>
            <a:r>
              <a:rPr lang="sr-Cyrl-RS" sz="2000" b="1" i="1" dirty="0">
                <a:solidFill>
                  <a:srgbClr val="00B0F0"/>
                </a:solidFill>
                <a:latin typeface="Georgia" pitchFamily="18" charset="0"/>
              </a:rPr>
              <a:t>Стабилан случај </a:t>
            </a:r>
            <a:endParaRPr lang="sr-Latn-CS" sz="2000" b="1" i="1" dirty="0">
              <a:solidFill>
                <a:srgbClr val="00B0F0"/>
              </a:solidFill>
              <a:latin typeface="Georgia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BB0FD8-9050-41F3-9616-6C7D0F91BF06}"/>
              </a:ext>
            </a:extLst>
          </p:cNvPr>
          <p:cNvGrpSpPr/>
          <p:nvPr/>
        </p:nvGrpSpPr>
        <p:grpSpPr>
          <a:xfrm>
            <a:off x="4583135" y="2910508"/>
            <a:ext cx="4226505" cy="3528392"/>
            <a:chOff x="500034" y="1988840"/>
            <a:chExt cx="4226505" cy="352839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227B2AD-8E58-4C04-950E-87F616251D10}"/>
                </a:ext>
              </a:extLst>
            </p:cNvPr>
            <p:cNvSpPr/>
            <p:nvPr/>
          </p:nvSpPr>
          <p:spPr>
            <a:xfrm>
              <a:off x="500034" y="5013176"/>
              <a:ext cx="2487790" cy="288032"/>
            </a:xfrm>
            <a:prstGeom prst="rect">
              <a:avLst/>
            </a:prstGeom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b="1" dirty="0">
                  <a:solidFill>
                    <a:srgbClr val="FFFF00"/>
                  </a:solidFill>
                </a:rPr>
                <a:t>100 </a:t>
              </a:r>
              <a:r>
                <a:rPr lang="en-US" b="1" dirty="0">
                  <a:solidFill>
                    <a:srgbClr val="FFFF00"/>
                  </a:solidFill>
                </a:rPr>
                <a:t>m              </a:t>
              </a:r>
              <a:r>
                <a:rPr lang="sr-Cyrl-RS" b="1" dirty="0">
                  <a:solidFill>
                    <a:srgbClr val="FFFF00"/>
                  </a:solidFill>
                </a:rPr>
                <a:t>18,5 </a:t>
              </a:r>
              <a:r>
                <a:rPr lang="en-US" b="1" baseline="30000" dirty="0" err="1">
                  <a:solidFill>
                    <a:srgbClr val="FFFF00"/>
                  </a:solidFill>
                </a:rPr>
                <a:t>o</a:t>
              </a:r>
              <a:r>
                <a:rPr lang="en-US" b="1" dirty="0" err="1">
                  <a:solidFill>
                    <a:srgbClr val="FFFF00"/>
                  </a:solidFill>
                </a:rPr>
                <a:t>C</a:t>
              </a:r>
              <a:endParaRPr lang="sr-Latn-RS" b="1" dirty="0">
                <a:solidFill>
                  <a:srgbClr val="FFFF0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B0EC472-BAE3-4082-9742-D440FC1DDB46}"/>
                </a:ext>
              </a:extLst>
            </p:cNvPr>
            <p:cNvSpPr/>
            <p:nvPr/>
          </p:nvSpPr>
          <p:spPr>
            <a:xfrm>
              <a:off x="500034" y="3645024"/>
              <a:ext cx="2487790" cy="288032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2</a:t>
              </a:r>
              <a:r>
                <a:rPr lang="sr-Cyrl-RS" b="1" dirty="0">
                  <a:solidFill>
                    <a:srgbClr val="FFFF00"/>
                  </a:solidFill>
                </a:rPr>
                <a:t>00 </a:t>
              </a:r>
              <a:r>
                <a:rPr lang="en-US" b="1" dirty="0">
                  <a:solidFill>
                    <a:srgbClr val="FFFF00"/>
                  </a:solidFill>
                </a:rPr>
                <a:t>m              18 </a:t>
              </a:r>
              <a:r>
                <a:rPr lang="en-US" b="1" baseline="30000" dirty="0" err="1">
                  <a:solidFill>
                    <a:srgbClr val="FFFF00"/>
                  </a:solidFill>
                </a:rPr>
                <a:t>o</a:t>
              </a:r>
              <a:r>
                <a:rPr lang="en-US" b="1" dirty="0" err="1">
                  <a:solidFill>
                    <a:srgbClr val="FFFF00"/>
                  </a:solidFill>
                </a:rPr>
                <a:t>C</a:t>
              </a:r>
              <a:endParaRPr lang="sr-Latn-RS" b="1" dirty="0">
                <a:solidFill>
                  <a:srgbClr val="FFFF0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79CEDF-6258-4802-8E44-2DA9465FE55E}"/>
                </a:ext>
              </a:extLst>
            </p:cNvPr>
            <p:cNvSpPr/>
            <p:nvPr/>
          </p:nvSpPr>
          <p:spPr>
            <a:xfrm>
              <a:off x="500034" y="2204864"/>
              <a:ext cx="2487790" cy="288032"/>
            </a:xfrm>
            <a:prstGeom prst="rect">
              <a:avLst/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3</a:t>
              </a:r>
              <a:r>
                <a:rPr lang="sr-Cyrl-RS" b="1" dirty="0">
                  <a:solidFill>
                    <a:srgbClr val="FFFF00"/>
                  </a:solidFill>
                </a:rPr>
                <a:t>00 </a:t>
              </a:r>
              <a:r>
                <a:rPr lang="en-US" b="1" dirty="0">
                  <a:solidFill>
                    <a:srgbClr val="FFFF00"/>
                  </a:solidFill>
                </a:rPr>
                <a:t>m              17</a:t>
              </a:r>
              <a:r>
                <a:rPr lang="sr-Cyrl-RS" b="1" dirty="0">
                  <a:solidFill>
                    <a:srgbClr val="FFFF00"/>
                  </a:solidFill>
                </a:rPr>
                <a:t>,5</a:t>
              </a:r>
              <a:r>
                <a:rPr lang="en-US" b="1" dirty="0">
                  <a:solidFill>
                    <a:srgbClr val="FFFF00"/>
                  </a:solidFill>
                </a:rPr>
                <a:t> </a:t>
              </a:r>
              <a:r>
                <a:rPr lang="en-US" b="1" baseline="30000" dirty="0" err="1">
                  <a:solidFill>
                    <a:srgbClr val="FFFF00"/>
                  </a:solidFill>
                </a:rPr>
                <a:t>o</a:t>
              </a:r>
              <a:r>
                <a:rPr lang="en-US" b="1" dirty="0" err="1">
                  <a:solidFill>
                    <a:srgbClr val="FFFF00"/>
                  </a:solidFill>
                </a:rPr>
                <a:t>C</a:t>
              </a:r>
              <a:endParaRPr lang="sr-Latn-RS" b="1" dirty="0">
                <a:solidFill>
                  <a:srgbClr val="FFFF00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BB796FE-361D-4673-8841-6A47CED8C61B}"/>
                </a:ext>
              </a:extLst>
            </p:cNvPr>
            <p:cNvSpPr/>
            <p:nvPr/>
          </p:nvSpPr>
          <p:spPr>
            <a:xfrm>
              <a:off x="3286379" y="3431922"/>
              <a:ext cx="1440160" cy="720080"/>
            </a:xfrm>
            <a:prstGeom prst="ellipse">
              <a:avLst/>
            </a:prstGeom>
            <a:solidFill>
              <a:srgbClr val="008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18 </a:t>
              </a:r>
              <a:r>
                <a:rPr lang="en-US" b="1" baseline="30000" dirty="0" err="1">
                  <a:solidFill>
                    <a:srgbClr val="FFFF00"/>
                  </a:solidFill>
                </a:rPr>
                <a:t>o</a:t>
              </a:r>
              <a:r>
                <a:rPr lang="en-US" b="1" dirty="0" err="1">
                  <a:solidFill>
                    <a:srgbClr val="FFFF00"/>
                  </a:solidFill>
                </a:rPr>
                <a:t>C</a:t>
              </a:r>
              <a:endParaRPr lang="sr-Latn-RS" b="1" dirty="0">
                <a:solidFill>
                  <a:srgbClr val="FFFF00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D6EDE8A-BCFC-4FD8-BA53-997356890D5A}"/>
                </a:ext>
              </a:extLst>
            </p:cNvPr>
            <p:cNvSpPr/>
            <p:nvPr/>
          </p:nvSpPr>
          <p:spPr>
            <a:xfrm>
              <a:off x="3286379" y="1988840"/>
              <a:ext cx="1440160" cy="720080"/>
            </a:xfrm>
            <a:prstGeom prst="ellipse">
              <a:avLst/>
            </a:prstGeom>
            <a:solidFill>
              <a:srgbClr val="008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17 </a:t>
              </a:r>
              <a:r>
                <a:rPr lang="en-US" b="1" baseline="30000" dirty="0" err="1">
                  <a:solidFill>
                    <a:srgbClr val="FFFF00"/>
                  </a:solidFill>
                </a:rPr>
                <a:t>o</a:t>
              </a:r>
              <a:r>
                <a:rPr lang="en-US" b="1" dirty="0" err="1">
                  <a:solidFill>
                    <a:srgbClr val="FFFF00"/>
                  </a:solidFill>
                </a:rPr>
                <a:t>C</a:t>
              </a:r>
              <a:endParaRPr lang="sr-Latn-RS" b="1" dirty="0">
                <a:solidFill>
                  <a:srgbClr val="FFFF00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F630A39-2485-4B74-B6F9-E27508D88D46}"/>
                </a:ext>
              </a:extLst>
            </p:cNvPr>
            <p:cNvSpPr/>
            <p:nvPr/>
          </p:nvSpPr>
          <p:spPr>
            <a:xfrm>
              <a:off x="3286379" y="4797152"/>
              <a:ext cx="1440160" cy="720080"/>
            </a:xfrm>
            <a:prstGeom prst="ellipse">
              <a:avLst/>
            </a:prstGeom>
            <a:solidFill>
              <a:srgbClr val="008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19 </a:t>
              </a:r>
              <a:r>
                <a:rPr lang="en-US" b="1" baseline="30000" dirty="0" err="1">
                  <a:solidFill>
                    <a:srgbClr val="FFFF00"/>
                  </a:solidFill>
                </a:rPr>
                <a:t>o</a:t>
              </a:r>
              <a:r>
                <a:rPr lang="en-US" b="1" dirty="0" err="1">
                  <a:solidFill>
                    <a:srgbClr val="FFFF00"/>
                  </a:solidFill>
                </a:rPr>
                <a:t>C</a:t>
              </a:r>
              <a:endParaRPr lang="sr-Latn-RS" b="1" dirty="0">
                <a:solidFill>
                  <a:srgbClr val="FFFF00"/>
                </a:solidFill>
              </a:endParaRPr>
            </a:p>
          </p:txBody>
        </p:sp>
        <p:sp>
          <p:nvSpPr>
            <p:cNvPr id="13" name="Arrow: Down 12">
              <a:extLst>
                <a:ext uri="{FF2B5EF4-FFF2-40B4-BE49-F238E27FC236}">
                  <a16:creationId xmlns:a16="http://schemas.microsoft.com/office/drawing/2014/main" id="{061822C1-7428-4B9D-9FF1-7250A1266F51}"/>
                </a:ext>
              </a:extLst>
            </p:cNvPr>
            <p:cNvSpPr/>
            <p:nvPr/>
          </p:nvSpPr>
          <p:spPr>
            <a:xfrm>
              <a:off x="3945646" y="4309409"/>
              <a:ext cx="121625" cy="330336"/>
            </a:xfrm>
            <a:prstGeom prst="downArrow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14" name="Arrow: Up 13">
              <a:extLst>
                <a:ext uri="{FF2B5EF4-FFF2-40B4-BE49-F238E27FC236}">
                  <a16:creationId xmlns:a16="http://schemas.microsoft.com/office/drawing/2014/main" id="{4643C254-888C-480C-A64C-B8EF0EB53859}"/>
                </a:ext>
              </a:extLst>
            </p:cNvPr>
            <p:cNvSpPr/>
            <p:nvPr/>
          </p:nvSpPr>
          <p:spPr>
            <a:xfrm>
              <a:off x="3945646" y="2856770"/>
              <a:ext cx="127224" cy="34945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</p:grpSp>
    </p:spTree>
    <p:extLst>
      <p:ext uri="{BB962C8B-B14F-4D97-AF65-F5344CB8AC3E}">
        <p14:creationId xmlns:p14="http://schemas.microsoft.com/office/powerpoint/2010/main" val="4062862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94946-649C-4EEE-870C-D05CCD165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>
                <a:latin typeface="+mn-lt"/>
              </a:rPr>
              <a:pPr>
                <a:defRPr/>
              </a:pPr>
              <a:t>7</a:t>
            </a:fld>
            <a:endParaRPr lang="en-US">
              <a:latin typeface="+mn-lt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9CE8E3C-9A3E-4304-B230-E6EE9EA0A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34" y="571480"/>
            <a:ext cx="8392446" cy="40011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RelaxedModerately"/>
            <a:lightRig rig="balanced" dir="b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r-Cyrl-RS" sz="2000" b="1" i="1" dirty="0">
                <a:solidFill>
                  <a:srgbClr val="FFFF00"/>
                </a:solidFill>
              </a:rPr>
              <a:t>Статичка стабилност атмосфере – </a:t>
            </a:r>
            <a:r>
              <a:rPr lang="sr-Cyrl-RS" sz="2000" b="1" i="1" dirty="0">
                <a:solidFill>
                  <a:srgbClr val="00B0F0"/>
                </a:solidFill>
              </a:rPr>
              <a:t>Нестабилан случај </a:t>
            </a:r>
            <a:endParaRPr lang="sr-Latn-CS" sz="2000" b="1" i="1" dirty="0">
              <a:solidFill>
                <a:srgbClr val="00B0F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68F3EA5-124B-445D-95D3-153CB8F365E4}"/>
              </a:ext>
            </a:extLst>
          </p:cNvPr>
          <p:cNvGrpSpPr/>
          <p:nvPr/>
        </p:nvGrpSpPr>
        <p:grpSpPr>
          <a:xfrm>
            <a:off x="4499992" y="2899465"/>
            <a:ext cx="4260046" cy="3542501"/>
            <a:chOff x="500034" y="1948267"/>
            <a:chExt cx="4260046" cy="354250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227B2AD-8E58-4C04-950E-87F616251D10}"/>
                </a:ext>
              </a:extLst>
            </p:cNvPr>
            <p:cNvSpPr/>
            <p:nvPr/>
          </p:nvSpPr>
          <p:spPr>
            <a:xfrm>
              <a:off x="500034" y="5013176"/>
              <a:ext cx="2487790" cy="288032"/>
            </a:xfrm>
            <a:prstGeom prst="rect">
              <a:avLst/>
            </a:prstGeom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b="1" dirty="0">
                  <a:solidFill>
                    <a:srgbClr val="FFFF00"/>
                  </a:solidFill>
                </a:rPr>
                <a:t>100 </a:t>
              </a:r>
              <a:r>
                <a:rPr lang="en-US" b="1" dirty="0">
                  <a:solidFill>
                    <a:srgbClr val="FFFF00"/>
                  </a:solidFill>
                </a:rPr>
                <a:t>m              </a:t>
              </a:r>
              <a:r>
                <a:rPr lang="sr-Cyrl-RS" b="1" dirty="0">
                  <a:solidFill>
                    <a:srgbClr val="FFFF00"/>
                  </a:solidFill>
                </a:rPr>
                <a:t>19,5 </a:t>
              </a:r>
              <a:r>
                <a:rPr lang="en-US" b="1" baseline="30000" dirty="0" err="1">
                  <a:solidFill>
                    <a:srgbClr val="FFFF00"/>
                  </a:solidFill>
                </a:rPr>
                <a:t>o</a:t>
              </a:r>
              <a:r>
                <a:rPr lang="en-US" b="1" dirty="0" err="1">
                  <a:solidFill>
                    <a:srgbClr val="FFFF00"/>
                  </a:solidFill>
                </a:rPr>
                <a:t>C</a:t>
              </a:r>
              <a:endParaRPr lang="sr-Latn-RS" b="1" dirty="0">
                <a:solidFill>
                  <a:srgbClr val="FFFF0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B0EC472-BAE3-4082-9742-D440FC1DDB46}"/>
                </a:ext>
              </a:extLst>
            </p:cNvPr>
            <p:cNvSpPr/>
            <p:nvPr/>
          </p:nvSpPr>
          <p:spPr>
            <a:xfrm>
              <a:off x="500034" y="3645024"/>
              <a:ext cx="2487790" cy="288032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2</a:t>
              </a:r>
              <a:r>
                <a:rPr lang="sr-Cyrl-RS" b="1" dirty="0">
                  <a:solidFill>
                    <a:srgbClr val="FFFF00"/>
                  </a:solidFill>
                </a:rPr>
                <a:t>00 </a:t>
              </a:r>
              <a:r>
                <a:rPr lang="en-US" b="1" dirty="0">
                  <a:solidFill>
                    <a:srgbClr val="FFFF00"/>
                  </a:solidFill>
                </a:rPr>
                <a:t>m              18 </a:t>
              </a:r>
              <a:r>
                <a:rPr lang="en-US" b="1" baseline="30000" dirty="0" err="1">
                  <a:solidFill>
                    <a:srgbClr val="FFFF00"/>
                  </a:solidFill>
                </a:rPr>
                <a:t>o</a:t>
              </a:r>
              <a:r>
                <a:rPr lang="en-US" b="1" dirty="0" err="1">
                  <a:solidFill>
                    <a:srgbClr val="FFFF00"/>
                  </a:solidFill>
                </a:rPr>
                <a:t>C</a:t>
              </a:r>
              <a:endParaRPr lang="sr-Latn-RS" b="1" dirty="0">
                <a:solidFill>
                  <a:srgbClr val="FFFF0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79CEDF-6258-4802-8E44-2DA9465FE55E}"/>
                </a:ext>
              </a:extLst>
            </p:cNvPr>
            <p:cNvSpPr/>
            <p:nvPr/>
          </p:nvSpPr>
          <p:spPr>
            <a:xfrm>
              <a:off x="500034" y="2204864"/>
              <a:ext cx="2487790" cy="288032"/>
            </a:xfrm>
            <a:prstGeom prst="rect">
              <a:avLst/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3</a:t>
              </a:r>
              <a:r>
                <a:rPr lang="sr-Cyrl-RS" b="1" dirty="0">
                  <a:solidFill>
                    <a:srgbClr val="FFFF00"/>
                  </a:solidFill>
                </a:rPr>
                <a:t>00 </a:t>
              </a:r>
              <a:r>
                <a:rPr lang="en-US" b="1" dirty="0">
                  <a:solidFill>
                    <a:srgbClr val="FFFF00"/>
                  </a:solidFill>
                </a:rPr>
                <a:t>m              1</a:t>
              </a:r>
              <a:r>
                <a:rPr lang="sr-Cyrl-RS" b="1" dirty="0">
                  <a:solidFill>
                    <a:srgbClr val="FFFF00"/>
                  </a:solidFill>
                </a:rPr>
                <a:t>6,5</a:t>
              </a:r>
              <a:r>
                <a:rPr lang="en-US" b="1" dirty="0">
                  <a:solidFill>
                    <a:srgbClr val="FFFF00"/>
                  </a:solidFill>
                </a:rPr>
                <a:t> </a:t>
              </a:r>
              <a:r>
                <a:rPr lang="en-US" b="1" baseline="30000" dirty="0" err="1">
                  <a:solidFill>
                    <a:srgbClr val="FFFF00"/>
                  </a:solidFill>
                </a:rPr>
                <a:t>o</a:t>
              </a:r>
              <a:r>
                <a:rPr lang="en-US" b="1" dirty="0" err="1">
                  <a:solidFill>
                    <a:srgbClr val="FFFF00"/>
                  </a:solidFill>
                </a:rPr>
                <a:t>C</a:t>
              </a:r>
              <a:endParaRPr lang="sr-Latn-RS" b="1" dirty="0">
                <a:solidFill>
                  <a:srgbClr val="FFFF00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BB796FE-361D-4673-8841-6A47CED8C61B}"/>
                </a:ext>
              </a:extLst>
            </p:cNvPr>
            <p:cNvSpPr/>
            <p:nvPr/>
          </p:nvSpPr>
          <p:spPr>
            <a:xfrm>
              <a:off x="3275900" y="3429000"/>
              <a:ext cx="1440160" cy="720080"/>
            </a:xfrm>
            <a:prstGeom prst="ellipse">
              <a:avLst/>
            </a:prstGeom>
            <a:solidFill>
              <a:srgbClr val="008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18 </a:t>
              </a:r>
              <a:r>
                <a:rPr lang="en-US" b="1" baseline="30000" dirty="0" err="1">
                  <a:solidFill>
                    <a:srgbClr val="FFFF00"/>
                  </a:solidFill>
                </a:rPr>
                <a:t>o</a:t>
              </a:r>
              <a:r>
                <a:rPr lang="en-US" b="1" dirty="0" err="1">
                  <a:solidFill>
                    <a:srgbClr val="FFFF00"/>
                  </a:solidFill>
                </a:rPr>
                <a:t>C</a:t>
              </a:r>
              <a:endParaRPr lang="sr-Latn-RS" b="1" dirty="0">
                <a:solidFill>
                  <a:srgbClr val="FFFF00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D6EDE8A-BCFC-4FD8-BA53-997356890D5A}"/>
                </a:ext>
              </a:extLst>
            </p:cNvPr>
            <p:cNvSpPr/>
            <p:nvPr/>
          </p:nvSpPr>
          <p:spPr>
            <a:xfrm>
              <a:off x="3275900" y="1948267"/>
              <a:ext cx="1440160" cy="720080"/>
            </a:xfrm>
            <a:prstGeom prst="ellipse">
              <a:avLst/>
            </a:prstGeom>
            <a:solidFill>
              <a:srgbClr val="008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17 </a:t>
              </a:r>
              <a:r>
                <a:rPr lang="en-US" b="1" baseline="30000" dirty="0" err="1">
                  <a:solidFill>
                    <a:srgbClr val="FFFF00"/>
                  </a:solidFill>
                </a:rPr>
                <a:t>o</a:t>
              </a:r>
              <a:r>
                <a:rPr lang="en-US" b="1" dirty="0" err="1">
                  <a:solidFill>
                    <a:srgbClr val="FFFF00"/>
                  </a:solidFill>
                </a:rPr>
                <a:t>C</a:t>
              </a:r>
              <a:endParaRPr lang="sr-Latn-RS" b="1" dirty="0">
                <a:solidFill>
                  <a:srgbClr val="FFFF00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F630A39-2485-4B74-B6F9-E27508D88D46}"/>
                </a:ext>
              </a:extLst>
            </p:cNvPr>
            <p:cNvSpPr/>
            <p:nvPr/>
          </p:nvSpPr>
          <p:spPr>
            <a:xfrm>
              <a:off x="3319920" y="4770688"/>
              <a:ext cx="1440160" cy="720080"/>
            </a:xfrm>
            <a:prstGeom prst="ellipse">
              <a:avLst/>
            </a:prstGeom>
            <a:solidFill>
              <a:srgbClr val="008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19 </a:t>
              </a:r>
              <a:r>
                <a:rPr lang="en-US" b="1" baseline="30000" dirty="0" err="1">
                  <a:solidFill>
                    <a:srgbClr val="FFFF00"/>
                  </a:solidFill>
                </a:rPr>
                <a:t>o</a:t>
              </a:r>
              <a:r>
                <a:rPr lang="en-US" b="1" dirty="0" err="1">
                  <a:solidFill>
                    <a:srgbClr val="FFFF00"/>
                  </a:solidFill>
                </a:rPr>
                <a:t>C</a:t>
              </a:r>
              <a:endParaRPr lang="sr-Latn-RS" b="1" dirty="0">
                <a:solidFill>
                  <a:srgbClr val="FFFF00"/>
                </a:solidFill>
              </a:endParaRPr>
            </a:p>
          </p:txBody>
        </p:sp>
        <p:sp>
          <p:nvSpPr>
            <p:cNvPr id="13" name="Arrow: Down 12">
              <a:extLst>
                <a:ext uri="{FF2B5EF4-FFF2-40B4-BE49-F238E27FC236}">
                  <a16:creationId xmlns:a16="http://schemas.microsoft.com/office/drawing/2014/main" id="{061822C1-7428-4B9D-9FF1-7250A1266F51}"/>
                </a:ext>
              </a:extLst>
            </p:cNvPr>
            <p:cNvSpPr/>
            <p:nvPr/>
          </p:nvSpPr>
          <p:spPr>
            <a:xfrm>
              <a:off x="3910710" y="4327608"/>
              <a:ext cx="121625" cy="330336"/>
            </a:xfrm>
            <a:prstGeom prst="downArrow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14" name="Arrow: Up 13">
              <a:extLst>
                <a:ext uri="{FF2B5EF4-FFF2-40B4-BE49-F238E27FC236}">
                  <a16:creationId xmlns:a16="http://schemas.microsoft.com/office/drawing/2014/main" id="{4643C254-888C-480C-A64C-B8EF0EB53859}"/>
                </a:ext>
              </a:extLst>
            </p:cNvPr>
            <p:cNvSpPr/>
            <p:nvPr/>
          </p:nvSpPr>
          <p:spPr>
            <a:xfrm>
              <a:off x="3912776" y="2830264"/>
              <a:ext cx="127224" cy="349450"/>
            </a:xfrm>
            <a:prstGeom prst="upArrow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</p:grpSp>
    </p:spTree>
    <p:extLst>
      <p:ext uri="{BB962C8B-B14F-4D97-AF65-F5344CB8AC3E}">
        <p14:creationId xmlns:p14="http://schemas.microsoft.com/office/powerpoint/2010/main" val="266927151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94946-649C-4EEE-870C-D05CCD165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59CE8E3C-9A3E-4304-B230-E6EE9EA0A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34" y="571480"/>
            <a:ext cx="8392446" cy="40011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RelaxedModerately"/>
            <a:lightRig rig="balanced" dir="b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r-Cyrl-RS" sz="2000" b="1" i="1" dirty="0">
                <a:solidFill>
                  <a:srgbClr val="FFFF00"/>
                </a:solidFill>
                <a:latin typeface="Georgia" pitchFamily="18" charset="0"/>
              </a:rPr>
              <a:t>Статичка стабилност атмосфере – </a:t>
            </a:r>
            <a:r>
              <a:rPr lang="sr-Cyrl-RS" sz="2000" b="1" i="1" dirty="0">
                <a:solidFill>
                  <a:srgbClr val="00B0F0"/>
                </a:solidFill>
                <a:latin typeface="Georgia" pitchFamily="18" charset="0"/>
              </a:rPr>
              <a:t>Неутралан случај </a:t>
            </a:r>
            <a:endParaRPr lang="sr-Latn-CS" sz="2000" b="1" i="1" dirty="0">
              <a:solidFill>
                <a:srgbClr val="00B0F0"/>
              </a:solidFill>
              <a:latin typeface="Georgia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68E7742-324C-4CD9-89BD-BF0B18BD298F}"/>
              </a:ext>
            </a:extLst>
          </p:cNvPr>
          <p:cNvGrpSpPr/>
          <p:nvPr/>
        </p:nvGrpSpPr>
        <p:grpSpPr>
          <a:xfrm>
            <a:off x="4932040" y="2910508"/>
            <a:ext cx="3868673" cy="3528392"/>
            <a:chOff x="827584" y="1988840"/>
            <a:chExt cx="3868673" cy="352839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227B2AD-8E58-4C04-950E-87F616251D10}"/>
                </a:ext>
              </a:extLst>
            </p:cNvPr>
            <p:cNvSpPr/>
            <p:nvPr/>
          </p:nvSpPr>
          <p:spPr>
            <a:xfrm>
              <a:off x="827584" y="5013176"/>
              <a:ext cx="2160240" cy="288032"/>
            </a:xfrm>
            <a:prstGeom prst="rect">
              <a:avLst/>
            </a:prstGeom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b="1" dirty="0">
                  <a:solidFill>
                    <a:srgbClr val="FFFF00"/>
                  </a:solidFill>
                </a:rPr>
                <a:t>100 </a:t>
              </a:r>
              <a:r>
                <a:rPr lang="en-US" b="1" dirty="0">
                  <a:solidFill>
                    <a:srgbClr val="FFFF00"/>
                  </a:solidFill>
                </a:rPr>
                <a:t>m              19 </a:t>
              </a:r>
              <a:r>
                <a:rPr lang="en-US" b="1" baseline="30000" dirty="0" err="1">
                  <a:solidFill>
                    <a:srgbClr val="FFFF00"/>
                  </a:solidFill>
                </a:rPr>
                <a:t>o</a:t>
              </a:r>
              <a:r>
                <a:rPr lang="en-US" b="1" dirty="0" err="1">
                  <a:solidFill>
                    <a:srgbClr val="FFFF00"/>
                  </a:solidFill>
                </a:rPr>
                <a:t>C</a:t>
              </a:r>
              <a:endParaRPr lang="sr-Latn-RS" b="1" dirty="0">
                <a:solidFill>
                  <a:srgbClr val="FFFF0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B0EC472-BAE3-4082-9742-D440FC1DDB46}"/>
                </a:ext>
              </a:extLst>
            </p:cNvPr>
            <p:cNvSpPr/>
            <p:nvPr/>
          </p:nvSpPr>
          <p:spPr>
            <a:xfrm>
              <a:off x="827584" y="3645024"/>
              <a:ext cx="2160240" cy="288032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2</a:t>
              </a:r>
              <a:r>
                <a:rPr lang="sr-Cyrl-RS" b="1" dirty="0">
                  <a:solidFill>
                    <a:srgbClr val="FFFF00"/>
                  </a:solidFill>
                </a:rPr>
                <a:t>00 </a:t>
              </a:r>
              <a:r>
                <a:rPr lang="en-US" b="1" dirty="0">
                  <a:solidFill>
                    <a:srgbClr val="FFFF00"/>
                  </a:solidFill>
                </a:rPr>
                <a:t>m              18 </a:t>
              </a:r>
              <a:r>
                <a:rPr lang="en-US" b="1" baseline="30000" dirty="0" err="1">
                  <a:solidFill>
                    <a:srgbClr val="FFFF00"/>
                  </a:solidFill>
                </a:rPr>
                <a:t>o</a:t>
              </a:r>
              <a:r>
                <a:rPr lang="en-US" b="1" dirty="0" err="1">
                  <a:solidFill>
                    <a:srgbClr val="FFFF00"/>
                  </a:solidFill>
                </a:rPr>
                <a:t>C</a:t>
              </a:r>
              <a:endParaRPr lang="sr-Latn-RS" b="1" dirty="0">
                <a:solidFill>
                  <a:srgbClr val="FFFF0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79CEDF-6258-4802-8E44-2DA9465FE55E}"/>
                </a:ext>
              </a:extLst>
            </p:cNvPr>
            <p:cNvSpPr/>
            <p:nvPr/>
          </p:nvSpPr>
          <p:spPr>
            <a:xfrm>
              <a:off x="827584" y="2204864"/>
              <a:ext cx="2160240" cy="288032"/>
            </a:xfrm>
            <a:prstGeom prst="rect">
              <a:avLst/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3</a:t>
              </a:r>
              <a:r>
                <a:rPr lang="sr-Cyrl-RS" b="1" dirty="0">
                  <a:solidFill>
                    <a:srgbClr val="FFFF00"/>
                  </a:solidFill>
                </a:rPr>
                <a:t>00 </a:t>
              </a:r>
              <a:r>
                <a:rPr lang="en-US" b="1" dirty="0">
                  <a:solidFill>
                    <a:srgbClr val="FFFF00"/>
                  </a:solidFill>
                </a:rPr>
                <a:t>m              17 </a:t>
              </a:r>
              <a:r>
                <a:rPr lang="en-US" b="1" baseline="30000" dirty="0" err="1">
                  <a:solidFill>
                    <a:srgbClr val="FFFF00"/>
                  </a:solidFill>
                </a:rPr>
                <a:t>o</a:t>
              </a:r>
              <a:r>
                <a:rPr lang="en-US" b="1" dirty="0" err="1">
                  <a:solidFill>
                    <a:srgbClr val="FFFF00"/>
                  </a:solidFill>
                </a:rPr>
                <a:t>C</a:t>
              </a:r>
              <a:endParaRPr lang="sr-Latn-RS" b="1" dirty="0">
                <a:solidFill>
                  <a:srgbClr val="FFFF00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BB796FE-361D-4673-8841-6A47CED8C61B}"/>
                </a:ext>
              </a:extLst>
            </p:cNvPr>
            <p:cNvSpPr/>
            <p:nvPr/>
          </p:nvSpPr>
          <p:spPr>
            <a:xfrm>
              <a:off x="3256097" y="3429000"/>
              <a:ext cx="1440160" cy="720080"/>
            </a:xfrm>
            <a:prstGeom prst="ellipse">
              <a:avLst/>
            </a:prstGeom>
            <a:solidFill>
              <a:srgbClr val="008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18 </a:t>
              </a:r>
              <a:r>
                <a:rPr lang="en-US" b="1" baseline="30000" dirty="0" err="1">
                  <a:solidFill>
                    <a:srgbClr val="FFFF00"/>
                  </a:solidFill>
                </a:rPr>
                <a:t>o</a:t>
              </a:r>
              <a:r>
                <a:rPr lang="en-US" b="1" dirty="0" err="1">
                  <a:solidFill>
                    <a:srgbClr val="FFFF00"/>
                  </a:solidFill>
                </a:rPr>
                <a:t>C</a:t>
              </a:r>
              <a:endParaRPr lang="sr-Latn-RS" b="1" dirty="0">
                <a:solidFill>
                  <a:srgbClr val="FFFF00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D6EDE8A-BCFC-4FD8-BA53-997356890D5A}"/>
                </a:ext>
              </a:extLst>
            </p:cNvPr>
            <p:cNvSpPr/>
            <p:nvPr/>
          </p:nvSpPr>
          <p:spPr>
            <a:xfrm>
              <a:off x="3256097" y="1988840"/>
              <a:ext cx="1440160" cy="720080"/>
            </a:xfrm>
            <a:prstGeom prst="ellipse">
              <a:avLst/>
            </a:prstGeom>
            <a:solidFill>
              <a:srgbClr val="008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17 </a:t>
              </a:r>
              <a:r>
                <a:rPr lang="en-US" b="1" baseline="30000" dirty="0" err="1">
                  <a:solidFill>
                    <a:srgbClr val="FFFF00"/>
                  </a:solidFill>
                </a:rPr>
                <a:t>o</a:t>
              </a:r>
              <a:r>
                <a:rPr lang="en-US" b="1" dirty="0" err="1">
                  <a:solidFill>
                    <a:srgbClr val="FFFF00"/>
                  </a:solidFill>
                </a:rPr>
                <a:t>C</a:t>
              </a:r>
              <a:endParaRPr lang="sr-Latn-RS" b="1" dirty="0">
                <a:solidFill>
                  <a:srgbClr val="FFFF00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F630A39-2485-4B74-B6F9-E27508D88D46}"/>
                </a:ext>
              </a:extLst>
            </p:cNvPr>
            <p:cNvSpPr/>
            <p:nvPr/>
          </p:nvSpPr>
          <p:spPr>
            <a:xfrm>
              <a:off x="3256097" y="4797152"/>
              <a:ext cx="1440160" cy="720080"/>
            </a:xfrm>
            <a:prstGeom prst="ellipse">
              <a:avLst/>
            </a:prstGeom>
            <a:solidFill>
              <a:srgbClr val="008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19 </a:t>
              </a:r>
              <a:r>
                <a:rPr lang="en-US" b="1" baseline="30000" dirty="0" err="1">
                  <a:solidFill>
                    <a:srgbClr val="FFFF00"/>
                  </a:solidFill>
                </a:rPr>
                <a:t>o</a:t>
              </a:r>
              <a:r>
                <a:rPr lang="en-US" b="1" dirty="0" err="1">
                  <a:solidFill>
                    <a:srgbClr val="FFFF00"/>
                  </a:solidFill>
                </a:rPr>
                <a:t>C</a:t>
              </a:r>
              <a:endParaRPr lang="sr-Latn-RS" b="1" dirty="0">
                <a:solidFill>
                  <a:srgbClr val="FFFF00"/>
                </a:solidFill>
              </a:endParaRPr>
            </a:p>
          </p:txBody>
        </p:sp>
        <p:sp>
          <p:nvSpPr>
            <p:cNvPr id="13" name="Arrow: Down 12">
              <a:extLst>
                <a:ext uri="{FF2B5EF4-FFF2-40B4-BE49-F238E27FC236}">
                  <a16:creationId xmlns:a16="http://schemas.microsoft.com/office/drawing/2014/main" id="{061822C1-7428-4B9D-9FF1-7250A1266F51}"/>
                </a:ext>
              </a:extLst>
            </p:cNvPr>
            <p:cNvSpPr/>
            <p:nvPr/>
          </p:nvSpPr>
          <p:spPr>
            <a:xfrm>
              <a:off x="3915364" y="4307948"/>
              <a:ext cx="121625" cy="33033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14" name="Arrow: Up 13">
              <a:extLst>
                <a:ext uri="{FF2B5EF4-FFF2-40B4-BE49-F238E27FC236}">
                  <a16:creationId xmlns:a16="http://schemas.microsoft.com/office/drawing/2014/main" id="{4643C254-888C-480C-A64C-B8EF0EB53859}"/>
                </a:ext>
              </a:extLst>
            </p:cNvPr>
            <p:cNvSpPr/>
            <p:nvPr/>
          </p:nvSpPr>
          <p:spPr>
            <a:xfrm>
              <a:off x="3899310" y="2906508"/>
              <a:ext cx="127224" cy="34945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</p:grpSp>
    </p:spTree>
    <p:extLst>
      <p:ext uri="{BB962C8B-B14F-4D97-AF65-F5344CB8AC3E}">
        <p14:creationId xmlns:p14="http://schemas.microsoft.com/office/powerpoint/2010/main" val="111771861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17C397E4-CA3D-462E-8192-1A3606E54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76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Latn-RS" altLang="sr-Latn-RS" sz="1800"/>
          </a:p>
        </p:txBody>
      </p:sp>
      <p:sp>
        <p:nvSpPr>
          <p:cNvPr id="10246" name="Rectangle 7">
            <a:extLst>
              <a:ext uri="{FF2B5EF4-FFF2-40B4-BE49-F238E27FC236}">
                <a16:creationId xmlns:a16="http://schemas.microsoft.com/office/drawing/2014/main" id="{8E6B8A63-5800-498D-9D59-D0DD4910B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Latn-RS" altLang="sr-Latn-RS" sz="1800"/>
          </a:p>
        </p:txBody>
      </p:sp>
      <p:sp>
        <p:nvSpPr>
          <p:cNvPr id="10247" name="Rectangle 8">
            <a:extLst>
              <a:ext uri="{FF2B5EF4-FFF2-40B4-BE49-F238E27FC236}">
                <a16:creationId xmlns:a16="http://schemas.microsoft.com/office/drawing/2014/main" id="{2DA4C6C6-FB28-4ECB-A9F8-187616722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Latn-RS" altLang="sr-Latn-RS" sz="1800"/>
          </a:p>
        </p:txBody>
      </p:sp>
      <p:pic>
        <p:nvPicPr>
          <p:cNvPr id="10248" name="Picture 9">
            <a:extLst>
              <a:ext uri="{FF2B5EF4-FFF2-40B4-BE49-F238E27FC236}">
                <a16:creationId xmlns:a16="http://schemas.microsoft.com/office/drawing/2014/main" id="{610C0C91-3FB1-4A51-97D0-91F851723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519" y="1340768"/>
            <a:ext cx="1501757" cy="304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79761F6-6861-476B-9841-86DC009CC74C}"/>
              </a:ext>
            </a:extLst>
          </p:cNvPr>
          <p:cNvSpPr/>
          <p:nvPr/>
        </p:nvSpPr>
        <p:spPr>
          <a:xfrm>
            <a:off x="395536" y="1340768"/>
            <a:ext cx="5904656" cy="304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hangingPunct="1"/>
            <a:r>
              <a:rPr lang="sr-Cyrl-RS" sz="1600" b="1" i="1" dirty="0">
                <a:solidFill>
                  <a:srgbClr val="92D050"/>
                </a:solidFill>
                <a:latin typeface="Georgia" pitchFamily="18" charset="0"/>
              </a:rPr>
              <a:t>Атмосферски притисак</a:t>
            </a:r>
          </a:p>
          <a:p>
            <a:pPr algn="just" eaLnBrk="1" hangingPunct="1"/>
            <a:endParaRPr lang="sr-Cyrl-RS" sz="1600" b="1" i="1" dirty="0">
              <a:solidFill>
                <a:srgbClr val="92D050"/>
              </a:solidFill>
              <a:latin typeface="Georgia" pitchFamily="18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Последица је тежине атмосфере.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sr-Cyrl-RS" sz="1600" dirty="0">
              <a:solidFill>
                <a:srgbClr val="FFFF00"/>
              </a:solidFill>
              <a:latin typeface="Georgia" pitchFamily="18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sr-Cyrl-RS" sz="1600" dirty="0">
                <a:solidFill>
                  <a:srgbClr val="00B0F0"/>
                </a:solidFill>
                <a:latin typeface="Georgia" pitchFamily="18" charset="0"/>
              </a:rPr>
              <a:t>Једнак је тежини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 ваздушног стуба јединичног попречног пресека и висине од тачке у којој се мери до горње границе атмосфере.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sr-Cyrl-RS" sz="1600" dirty="0">
              <a:solidFill>
                <a:srgbClr val="FFFF00"/>
              </a:solidFill>
              <a:latin typeface="Georgia" pitchFamily="18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Једница је </a:t>
            </a:r>
            <a:r>
              <a:rPr lang="sr-Cyrl-RS" sz="1600" dirty="0">
                <a:solidFill>
                  <a:srgbClr val="00B0F0"/>
                </a:solidFill>
                <a:latin typeface="Georgia" pitchFamily="18" charset="0"/>
              </a:rPr>
              <a:t>паскал (</a:t>
            </a:r>
            <a:r>
              <a:rPr lang="en-US" sz="1600" dirty="0">
                <a:solidFill>
                  <a:srgbClr val="00B0F0"/>
                </a:solidFill>
                <a:latin typeface="Georgia" pitchFamily="18" charset="0"/>
              </a:rPr>
              <a:t>Pa</a:t>
            </a:r>
            <a:r>
              <a:rPr lang="sr-Cyrl-RS" sz="1600" dirty="0">
                <a:solidFill>
                  <a:srgbClr val="00B0F0"/>
                </a:solidFill>
                <a:latin typeface="Georgia" pitchFamily="18" charset="0"/>
              </a:rPr>
              <a:t>)</a:t>
            </a:r>
            <a:r>
              <a:rPr lang="en-US" sz="1600" dirty="0">
                <a:solidFill>
                  <a:srgbClr val="00B0F0"/>
                </a:solidFill>
                <a:latin typeface="Georgia" pitchFamily="18" charset="0"/>
              </a:rPr>
              <a:t> 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али се у метеорологији користи јединица </a:t>
            </a:r>
            <a:r>
              <a:rPr lang="sr-Cyrl-RS" sz="1600" dirty="0">
                <a:solidFill>
                  <a:srgbClr val="00B0F0"/>
                </a:solidFill>
                <a:latin typeface="Georgia" pitchFamily="18" charset="0"/>
              </a:rPr>
              <a:t>милибар </a:t>
            </a:r>
            <a:r>
              <a:rPr lang="en-US" sz="1600" dirty="0">
                <a:solidFill>
                  <a:srgbClr val="00B0F0"/>
                </a:solidFill>
                <a:latin typeface="Georgia" pitchFamily="18" charset="0"/>
              </a:rPr>
              <a:t>(mb)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sr-Cyrl-RS" sz="1600" dirty="0">
              <a:solidFill>
                <a:srgbClr val="FFFF00"/>
              </a:solidFill>
              <a:latin typeface="Georgia" pitchFamily="18" charset="0"/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Веза између милибара и паскала</a:t>
            </a:r>
            <a:r>
              <a:rPr lang="en-US" sz="1600" dirty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је </a:t>
            </a:r>
            <a:r>
              <a:rPr lang="en-US" sz="1600" dirty="0">
                <a:solidFill>
                  <a:srgbClr val="00B0F0"/>
                </a:solidFill>
                <a:latin typeface="Georgia" pitchFamily="18" charset="0"/>
              </a:rPr>
              <a:t>1 mb = 100 Pa</a:t>
            </a:r>
            <a:r>
              <a:rPr lang="sr-Cyrl-RS" sz="1600" dirty="0">
                <a:solidFill>
                  <a:srgbClr val="FFFF00"/>
                </a:solidFill>
                <a:latin typeface="Georgia" pitchFamily="18" charset="0"/>
              </a:rPr>
              <a:t>.</a:t>
            </a:r>
            <a:endParaRPr lang="en-US" sz="1600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2E39614C-8AD3-4C4E-8D64-AFFA4D0E7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34" y="571480"/>
            <a:ext cx="8392446" cy="40011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RelaxedModerately"/>
            <a:lightRig rig="balanced" dir="b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r-Cyrl-RS" sz="2000" b="1" i="1" dirty="0">
                <a:solidFill>
                  <a:srgbClr val="FFFF00"/>
                </a:solidFill>
                <a:latin typeface="Georgia" pitchFamily="18" charset="0"/>
              </a:rPr>
              <a:t>Атмосферски притисак</a:t>
            </a:r>
            <a:endParaRPr lang="sr-Latn-CS" sz="2000" b="1" i="1" dirty="0">
              <a:solidFill>
                <a:srgbClr val="00B0F0"/>
              </a:solidFill>
              <a:latin typeface="Georgia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EC76ED-BB56-4306-8B17-FC9C2E11F049}"/>
              </a:ext>
            </a:extLst>
          </p:cNvPr>
          <p:cNvSpPr/>
          <p:nvPr/>
        </p:nvSpPr>
        <p:spPr>
          <a:xfrm>
            <a:off x="6914337" y="1430772"/>
            <a:ext cx="1080120" cy="183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24420</TotalTime>
  <Words>1064</Words>
  <Application>Microsoft Office PowerPoint</Application>
  <PresentationFormat>On-screen Show (4:3)</PresentationFormat>
  <Paragraphs>198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Franklin Gothic Book</vt:lpstr>
      <vt:lpstr>Times New Roman</vt:lpstr>
      <vt:lpstr>Cambria Math</vt:lpstr>
      <vt:lpstr>Arial</vt:lpstr>
      <vt:lpstr>Perpetua</vt:lpstr>
      <vt:lpstr>Georgia</vt:lpstr>
      <vt:lpstr>Cambria</vt:lpstr>
      <vt:lpstr>Gabriola</vt:lpstr>
      <vt:lpstr>Calibri</vt:lpstr>
      <vt:lpstr>Wingdings 2</vt:lpstr>
      <vt:lpstr>Wingdings</vt:lpstr>
      <vt:lpstr>Equity</vt:lpstr>
      <vt:lpstr>Адијабатски процеси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Кружење вод у природи</vt:lpstr>
      <vt:lpstr>PowerPoint Presentation</vt:lpstr>
      <vt:lpstr>PowerPoint Presentation</vt:lpstr>
      <vt:lpstr>Конвекција</vt:lpstr>
      <vt:lpstr>Уз објашњење ефекта испаравања</vt:lpstr>
      <vt:lpstr>Максималан притисак водене паре</vt:lpstr>
      <vt:lpstr>PowerPoint Presentation</vt:lpstr>
      <vt:lpstr>PowerPoint Presentation</vt:lpstr>
      <vt:lpstr>PowerPoint Presentation</vt:lpstr>
      <vt:lpstr>PowerPoint Presentation</vt:lpstr>
      <vt:lpstr>Kondenzacija vodene pare u atmosferi</vt:lpstr>
      <vt:lpstr>PowerPoint Presentation</vt:lpstr>
      <vt:lpstr>PowerPoint Presentation</vt:lpstr>
    </vt:vector>
  </TitlesOfParts>
  <Company>CMEM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Загревање тла и амосфере</dc:title>
  <dc:creator>Илија Арсенић</dc:creator>
  <cp:lastModifiedBy>User</cp:lastModifiedBy>
  <cp:revision>1015</cp:revision>
  <dcterms:created xsi:type="dcterms:W3CDTF">2008-11-06T18:44:51Z</dcterms:created>
  <dcterms:modified xsi:type="dcterms:W3CDTF">2021-11-08T08:19:15Z</dcterms:modified>
</cp:coreProperties>
</file>