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22"/>
  </p:notesMasterIdLst>
  <p:sldIdLst>
    <p:sldId id="290" r:id="rId2"/>
    <p:sldId id="305" r:id="rId3"/>
    <p:sldId id="315" r:id="rId4"/>
    <p:sldId id="318" r:id="rId5"/>
    <p:sldId id="307" r:id="rId6"/>
    <p:sldId id="316" r:id="rId7"/>
    <p:sldId id="308" r:id="rId8"/>
    <p:sldId id="320" r:id="rId9"/>
    <p:sldId id="319" r:id="rId10"/>
    <p:sldId id="321" r:id="rId11"/>
    <p:sldId id="322" r:id="rId12"/>
    <p:sldId id="334" r:id="rId13"/>
    <p:sldId id="336" r:id="rId14"/>
    <p:sldId id="335" r:id="rId15"/>
    <p:sldId id="333" r:id="rId16"/>
    <p:sldId id="323" r:id="rId17"/>
    <p:sldId id="324" r:id="rId18"/>
    <p:sldId id="325" r:id="rId19"/>
    <p:sldId id="326" r:id="rId20"/>
    <p:sldId id="32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Gabriola" panose="04040605051002020D02" pitchFamily="82" charset="0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Perpetua" panose="02020502060401020303" pitchFamily="18" charset="0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CC9900"/>
    <a:srgbClr val="008000"/>
    <a:srgbClr val="FF33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6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84D9-2115-4CE0-AA26-0FC3FFC1F78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6370-33AE-4E23-8FD6-099AD80A2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33EDED-E5C3-4863-B317-111C61A6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2EE6-435F-4FC4-86F2-85CF0727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2275-E9D8-454A-BF11-A8248B53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AB64-95C5-4D00-9652-240B3DBF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FA79-B4BE-473F-9062-CEB4C609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3430-0C0B-4A6B-AA83-10C31A207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19D3-970B-4C5C-B96C-D8197682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4570-191D-401D-834A-51F08514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C4A3-EEC6-4550-8380-5A93074F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3210-0359-4B93-9637-60F4E1B6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FADE-A7F4-4FDB-B6F0-C55DE5BF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9191077-A974-4A0E-AAAF-F244B0669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35" r:id="rId3"/>
    <p:sldLayoutId id="2147483728" r:id="rId4"/>
    <p:sldLayoutId id="2147483729" r:id="rId5"/>
    <p:sldLayoutId id="2147483730" r:id="rId6"/>
    <p:sldLayoutId id="2147483731" r:id="rId7"/>
    <p:sldLayoutId id="2147483736" r:id="rId8"/>
    <p:sldLayoutId id="2147483737" r:id="rId9"/>
    <p:sldLayoutId id="2147483732" r:id="rId10"/>
    <p:sldLayoutId id="2147483733" r:id="rId11"/>
  </p:sldLayoutIdLst>
  <p:transition advClick="0" advTm="1000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556792"/>
            <a:ext cx="8892480" cy="11681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Извори топлоте за Земљину површину и атмосферу</a:t>
            </a:r>
            <a:endParaRPr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Cyrl-RS" dirty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063" y="5445125"/>
            <a:ext cx="32400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Универзитет у Новом Саду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Пољопривредни факултет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проф. Илија Арсенић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Zagrevanje </a:t>
            </a:r>
            <a:r>
              <a:rPr lang="sr-Latn-C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Zemlje i atmosfer</a:t>
            </a:r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3EDED-E5C3-4863-B317-111C61A683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0034" y="571480"/>
            <a:ext cx="5464628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Појмови топлоте и температуре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1285860"/>
            <a:ext cx="814393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Топлота</a:t>
            </a:r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облик енергије. Тело може да </a:t>
            </a:r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прима и одаје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топлоту и при томе му се мења температура (</a:t>
            </a:r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сем у случају фазних прелаза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720" y="2214554"/>
            <a:ext cx="814393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Температура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физичка величина која описује топлотно стање термо</a:t>
            </a:r>
            <a:r>
              <a:rPr lang="sr-Latn-RS" sz="1600" dirty="0">
                <a:solidFill>
                  <a:srgbClr val="FFFF00"/>
                </a:solidFill>
                <a:latin typeface="Georgia" pitchFamily="18" charset="0"/>
              </a:rPr>
              <a:t>-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динамичког система. У већини термодинамичких процеса, промена температуре условљава промену унутрашње енергије система. У случају идеалног гаса унутрашња енергија представља збир кинетичких енергија свих молекула. </a:t>
            </a:r>
          </a:p>
        </p:txBody>
      </p:sp>
      <p:pic>
        <p:nvPicPr>
          <p:cNvPr id="17" name="Picture 2" descr="Maxwellovo–Boltzmannovo rozdělení – Wikipe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3929090" cy="288810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8" name="Rectangle 17"/>
          <p:cNvSpPr/>
          <p:nvPr/>
        </p:nvSpPr>
        <p:spPr>
          <a:xfrm>
            <a:off x="285720" y="4357694"/>
            <a:ext cx="4143404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Температура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представља меру сре-дње кинетичке енергије молекула:</a:t>
            </a:r>
          </a:p>
          <a:p>
            <a:pPr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algn="ctr" eaLnBrk="1" hangingPunct="1"/>
            <a:r>
              <a:rPr lang="sr-Cyrl-R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sr-Cyrl-R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</a:t>
            </a:r>
            <a:r>
              <a:rPr lang="sr-Cyrl-R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=3/2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</a:t>
            </a:r>
            <a:r>
              <a:rPr lang="sr-Cyrl-R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</a:t>
            </a:r>
          </a:p>
          <a:p>
            <a:pPr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 descr="Toplota — Vikipedija, slobodna enciklopedij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536504" cy="3977003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0034" y="571480"/>
            <a:ext cx="5464628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Појмови топлоте и температуре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979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FA0F1-2752-4855-8971-E367CDE4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9C4A3-EEC6-4550-8380-5A93074F21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E9792-CDBD-48E0-8B57-E3B8D4F6D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3304"/>
            <a:ext cx="4126307" cy="64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39809"/>
      </p:ext>
    </p:extLst>
  </p:cSld>
  <p:clrMapOvr>
    <a:masterClrMapping/>
  </p:clrMapOvr>
  <p:transition advClick="0"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0034" y="571480"/>
            <a:ext cx="5464628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Појмови топлоте и температуре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1285860"/>
            <a:ext cx="814393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Топлота</a:t>
            </a:r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облик енергије. Тело може да </a:t>
            </a:r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прима и одаје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топлоту и при томе му се мења температура (</a:t>
            </a:r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сем у случају фазних прелаза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720" y="2214554"/>
            <a:ext cx="814393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Температура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физичка величина која описује топлотно стање термодинамичког система. У већини термодинамичких процеса, промена температуре условљава промену унутрашње енергије система. У случају идеалног гаса унутрашња ене-ргија представља збир кинетичких енергија свих молекула. </a:t>
            </a:r>
          </a:p>
        </p:txBody>
      </p:sp>
      <p:pic>
        <p:nvPicPr>
          <p:cNvPr id="17" name="Picture 2" descr="Maxwellovo–Boltzmannovo rozdělení – Wikipe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3929090" cy="288810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8" name="Rectangle 17"/>
          <p:cNvSpPr/>
          <p:nvPr/>
        </p:nvSpPr>
        <p:spPr>
          <a:xfrm>
            <a:off x="285720" y="4357694"/>
            <a:ext cx="4143404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Температура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представља меру сре-дње кинетичке енергије молекула:</a:t>
            </a:r>
          </a:p>
          <a:p>
            <a:pPr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algn="ctr" eaLnBrk="1" hangingPunct="1"/>
            <a:r>
              <a:rPr lang="sr-Cyrl-R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sr-Cyrl-R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</a:t>
            </a:r>
            <a:r>
              <a:rPr lang="sr-Cyrl-R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=3/2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</a:t>
            </a:r>
            <a:r>
              <a:rPr lang="sr-Cyrl-R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</a:t>
            </a:r>
          </a:p>
          <a:p>
            <a:pPr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41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20" y="428604"/>
            <a:ext cx="8143932" cy="1138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Топлотни капацитет тела</a:t>
            </a:r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показује колико топлоте тело треба да прими или преда да би му се температура променила за један степен:</a:t>
            </a:r>
          </a:p>
          <a:p>
            <a:pPr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algn="ctr" eaLnBrk="1" hangingPunct="1"/>
            <a:r>
              <a:rPr lang="pl-PL" sz="2000" b="1" dirty="0">
                <a:solidFill>
                  <a:srgbClr val="00B0F0"/>
                </a:solidFill>
                <a:latin typeface="Georgia" pitchFamily="18" charset="0"/>
              </a:rPr>
              <a:t>C </a:t>
            </a:r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[J/K] C=</a:t>
            </a:r>
            <a:r>
              <a:rPr lang="en-US" sz="2000" b="1" dirty="0">
                <a:solidFill>
                  <a:srgbClr val="00B0F0"/>
                </a:solidFill>
                <a:latin typeface="Symbol" pitchFamily="18" charset="2"/>
              </a:rPr>
              <a:t>D</a:t>
            </a:r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Q/</a:t>
            </a:r>
            <a:r>
              <a:rPr lang="en-US" sz="2000" b="1" dirty="0">
                <a:solidFill>
                  <a:srgbClr val="00B0F0"/>
                </a:solidFill>
                <a:latin typeface="Symbol" pitchFamily="18" charset="2"/>
              </a:rPr>
              <a:t>D</a:t>
            </a:r>
            <a:r>
              <a:rPr lang="sr-Cyrl-RS" sz="2000" b="1" dirty="0">
                <a:solidFill>
                  <a:srgbClr val="00B0F0"/>
                </a:solidFill>
                <a:latin typeface="Georgia" pitchFamily="18" charset="0"/>
              </a:rPr>
              <a:t>Т  </a:t>
            </a:r>
            <a:r>
              <a:rPr lang="en-US" sz="2000" b="1" dirty="0">
                <a:solidFill>
                  <a:srgbClr val="FF0000"/>
                </a:solidFill>
                <a:latin typeface="Georgia" pitchFamily="18" charset="0"/>
              </a:rPr>
              <a:t>[J/</a:t>
            </a:r>
            <a:r>
              <a:rPr lang="sr-Cyrl-RS" sz="2000" b="1" dirty="0">
                <a:solidFill>
                  <a:srgbClr val="FF0000"/>
                </a:solidFill>
                <a:latin typeface="Georgia" pitchFamily="18" charset="0"/>
              </a:rPr>
              <a:t>К</a:t>
            </a:r>
            <a:r>
              <a:rPr lang="en-US" sz="2000" b="1" dirty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1785926"/>
            <a:ext cx="8143932" cy="1138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Специфични топлотни капацитет (</a:t>
            </a:r>
            <a:r>
              <a:rPr lang="sr-Cyrl-RS" sz="1600" b="1" i="1" dirty="0">
                <a:solidFill>
                  <a:srgbClr val="00B050"/>
                </a:solidFill>
                <a:latin typeface="Georgia" pitchFamily="18" charset="0"/>
              </a:rPr>
              <a:t>специфична топлота</a:t>
            </a:r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)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топлотни капацитет обрачунат по једном килограму:</a:t>
            </a:r>
          </a:p>
          <a:p>
            <a:pPr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c=</a:t>
            </a:r>
            <a:r>
              <a:rPr lang="en-US" sz="2000" b="1" dirty="0">
                <a:solidFill>
                  <a:srgbClr val="00B0F0"/>
                </a:solidFill>
                <a:latin typeface="Symbol" pitchFamily="18" charset="2"/>
              </a:rPr>
              <a:t>D</a:t>
            </a:r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Q/</a:t>
            </a:r>
            <a:r>
              <a:rPr lang="en-US" sz="2000" b="1" dirty="0" err="1">
                <a:solidFill>
                  <a:srgbClr val="00B0F0"/>
                </a:solidFill>
                <a:latin typeface="Georgia" pitchFamily="18" charset="0"/>
              </a:rPr>
              <a:t>m</a:t>
            </a:r>
            <a:r>
              <a:rPr lang="en-US" sz="2000" b="1" dirty="0" err="1">
                <a:solidFill>
                  <a:srgbClr val="00B0F0"/>
                </a:solidFill>
                <a:latin typeface="Symbol" pitchFamily="18" charset="2"/>
              </a:rPr>
              <a:t>D</a:t>
            </a:r>
            <a:r>
              <a:rPr lang="sr-Cyrl-RS" sz="2000" b="1" dirty="0">
                <a:solidFill>
                  <a:srgbClr val="00B0F0"/>
                </a:solidFill>
                <a:latin typeface="Georgia" pitchFamily="18" charset="0"/>
              </a:rPr>
              <a:t>Т  </a:t>
            </a:r>
            <a:r>
              <a:rPr lang="en-US" sz="2000" b="1" dirty="0">
                <a:solidFill>
                  <a:srgbClr val="FF0000"/>
                </a:solidFill>
                <a:latin typeface="Georgia" pitchFamily="18" charset="0"/>
              </a:rPr>
              <a:t>[J/</a:t>
            </a:r>
            <a:r>
              <a:rPr lang="en-US" sz="2000" b="1" dirty="0" err="1">
                <a:solidFill>
                  <a:srgbClr val="FF0000"/>
                </a:solidFill>
                <a:latin typeface="Georgia" pitchFamily="18" charset="0"/>
              </a:rPr>
              <a:t>kgK</a:t>
            </a:r>
            <a:r>
              <a:rPr lang="en-US" sz="2000" b="1" dirty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3143248"/>
            <a:ext cx="8143932" cy="1138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Запремински топлотни капацитет (</a:t>
            </a:r>
            <a:r>
              <a:rPr lang="sr-Cyrl-RS" sz="1600" b="1" i="1" dirty="0">
                <a:solidFill>
                  <a:srgbClr val="00B050"/>
                </a:solidFill>
                <a:latin typeface="Georgia" pitchFamily="18" charset="0"/>
              </a:rPr>
              <a:t>запреминска топлота</a:t>
            </a:r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)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топлотни капацитет обрачунат по јединици запремине:</a:t>
            </a:r>
          </a:p>
          <a:p>
            <a:pPr algn="ctr" eaLnBrk="1" hangingPunct="1"/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C</a:t>
            </a:r>
            <a:r>
              <a:rPr lang="en-US" sz="2000" b="1" baseline="-25000" dirty="0">
                <a:solidFill>
                  <a:srgbClr val="00B0F0"/>
                </a:solidFill>
                <a:latin typeface="Georgia" pitchFamily="18" charset="0"/>
              </a:rPr>
              <a:t>V</a:t>
            </a:r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=</a:t>
            </a:r>
            <a:r>
              <a:rPr lang="en-US" sz="2000" b="1" dirty="0">
                <a:solidFill>
                  <a:srgbClr val="00B0F0"/>
                </a:solidFill>
                <a:latin typeface="Symbol" pitchFamily="18" charset="2"/>
              </a:rPr>
              <a:t>D</a:t>
            </a:r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Q/V</a:t>
            </a:r>
            <a:r>
              <a:rPr lang="en-US" sz="2000" b="1" dirty="0">
                <a:solidFill>
                  <a:srgbClr val="00B0F0"/>
                </a:solidFill>
                <a:latin typeface="Symbol" pitchFamily="18" charset="2"/>
              </a:rPr>
              <a:t>D</a:t>
            </a:r>
            <a:r>
              <a:rPr lang="sr-Cyrl-RS" sz="2000" b="1" dirty="0">
                <a:solidFill>
                  <a:srgbClr val="00B0F0"/>
                </a:solidFill>
                <a:latin typeface="Georgia" pitchFamily="18" charset="0"/>
              </a:rPr>
              <a:t>Т  </a:t>
            </a:r>
            <a:r>
              <a:rPr lang="en-US" sz="2000" b="1" dirty="0">
                <a:solidFill>
                  <a:srgbClr val="FF0000"/>
                </a:solidFill>
                <a:latin typeface="Georgia" pitchFamily="18" charset="0"/>
              </a:rPr>
              <a:t>[J/m</a:t>
            </a:r>
            <a:r>
              <a:rPr lang="en-US" sz="2000" b="1" baseline="30000" dirty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Georgia" pitchFamily="18" charset="0"/>
              </a:rPr>
              <a:t>K]     -----    </a:t>
            </a:r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C</a:t>
            </a:r>
            <a:r>
              <a:rPr lang="en-US" sz="2000" b="1" baseline="-25000" dirty="0">
                <a:solidFill>
                  <a:srgbClr val="00B0F0"/>
                </a:solidFill>
                <a:latin typeface="Georgia" pitchFamily="18" charset="0"/>
              </a:rPr>
              <a:t>V</a:t>
            </a:r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=</a:t>
            </a:r>
            <a:r>
              <a:rPr lang="el-GR" sz="2000" b="1" dirty="0">
                <a:solidFill>
                  <a:srgbClr val="00B0F0"/>
                </a:solidFill>
                <a:latin typeface="Georgia" pitchFamily="18" charset="0"/>
              </a:rPr>
              <a:t>ρ</a:t>
            </a:r>
            <a:r>
              <a:rPr lang="en-US" sz="2000" b="1" dirty="0">
                <a:solidFill>
                  <a:srgbClr val="00B0F0"/>
                </a:solidFill>
                <a:latin typeface="Georgia" pitchFamily="18" charset="0"/>
              </a:rPr>
              <a:t>c</a:t>
            </a: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4500570"/>
            <a:ext cx="814393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00B050"/>
                </a:solidFill>
                <a:latin typeface="Georgia" pitchFamily="18" charset="0"/>
              </a:rPr>
              <a:t>Специфична топлота</a:t>
            </a:r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воде је врло велика у поређењу са било којом другом супстанцијом и износи 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4186 </a:t>
            </a:r>
            <a:r>
              <a:rPr lang="en-US" sz="1600" dirty="0">
                <a:solidFill>
                  <a:srgbClr val="FF0000"/>
                </a:solidFill>
                <a:latin typeface="Georgia" pitchFamily="18" charset="0"/>
              </a:rPr>
              <a:t>J/</a:t>
            </a:r>
            <a:r>
              <a:rPr lang="en-US" sz="1600" dirty="0" err="1">
                <a:solidFill>
                  <a:srgbClr val="FF0000"/>
                </a:solidFill>
                <a:latin typeface="Georgia" pitchFamily="18" charset="0"/>
              </a:rPr>
              <a:t>kgK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.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Ретке су супстанције чије топлотни капацитет само два пута мањи. Стена има 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4-5 пута мању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специфичну топлоту.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7664" y="5552457"/>
            <a:ext cx="688198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Специфична топлота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влажног земљишта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значајно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већа</a:t>
            </a:r>
            <a:r>
              <a:rPr lang="sr-Cyrl-RS" sz="1600" dirty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од специфичне топлотр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сувог земљишта</a:t>
            </a:r>
            <a:r>
              <a:rPr lang="sr-Cyrl-RS" sz="1600" dirty="0">
                <a:solidFill>
                  <a:srgbClr val="00B050"/>
                </a:solidFill>
                <a:latin typeface="Georgia" pitchFamily="18" charset="0"/>
              </a:rPr>
              <a:t>.</a:t>
            </a: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720" y="428604"/>
            <a:ext cx="8143932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Топлотна проводност </a:t>
            </a:r>
            <a:r>
              <a:rPr lang="sr-Latn-CS" sz="2400" b="1" dirty="0">
                <a:solidFill>
                  <a:srgbClr val="00B0F0"/>
                </a:solidFill>
                <a:latin typeface="Symbol" pitchFamily="18" charset="2"/>
              </a:rPr>
              <a:t>l</a:t>
            </a:r>
            <a:r>
              <a:rPr lang="sr-Cyrl-RS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мера способности земљишта да </a:t>
            </a:r>
            <a:r>
              <a:rPr lang="sr-Cyrl-RS" sz="1600" b="1" dirty="0">
                <a:solidFill>
                  <a:srgbClr val="FF0000"/>
                </a:solidFill>
                <a:latin typeface="Georgia" pitchFamily="18" charset="0"/>
              </a:rPr>
              <a:t>проводи топлоту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. Дефинише се као количина топлоте која у јединичном времену протекне кроз јединичну површину када је температурни градијент 1 </a:t>
            </a:r>
            <a:r>
              <a:rPr lang="en-US" sz="1600" dirty="0">
                <a:solidFill>
                  <a:srgbClr val="FFFF00"/>
                </a:solidFill>
                <a:latin typeface="Georgia" pitchFamily="18" charset="0"/>
              </a:rPr>
              <a:t>K/m.</a:t>
            </a: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1559070"/>
            <a:ext cx="814393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Топлотна проводност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земљишта се повећава са повећањем влажности земљишта. Ако се влажност песка повећа за </a:t>
            </a:r>
            <a:r>
              <a:rPr lang="pl-PL" sz="1600" dirty="0">
                <a:solidFill>
                  <a:srgbClr val="FF0000"/>
                </a:solidFill>
                <a:latin typeface="Georgia" pitchFamily="18" charset="0"/>
              </a:rPr>
              <a:t>20%</a:t>
            </a:r>
            <a:r>
              <a:rPr lang="sr-Cyrl-RS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топлотна проводност се повећа 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10 пута.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5720" y="2635247"/>
            <a:ext cx="8143932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Температурна проводност </a:t>
            </a:r>
            <a:r>
              <a:rPr lang="sr-Cyrl-RS" sz="2000" dirty="0">
                <a:solidFill>
                  <a:srgbClr val="00B0F0"/>
                </a:solidFill>
                <a:latin typeface="Georgia" pitchFamily="18" charset="0"/>
              </a:rPr>
              <a:t>к</a:t>
            </a:r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мера брзине којом се температурни талас преноси у дубље слојеве земљишта. Може се израчунати као однос топлотне проводности и запреминске специфичне топлоте:</a:t>
            </a:r>
          </a:p>
          <a:p>
            <a:pPr algn="ctr"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algn="ctr" eaLnBrk="1" hangingPunct="1"/>
            <a:r>
              <a:rPr lang="sr-Latn-CS" sz="2400" b="1" dirty="0">
                <a:solidFill>
                  <a:srgbClr val="FF0000"/>
                </a:solidFill>
                <a:latin typeface="Georgia" pitchFamily="18" charset="0"/>
              </a:rPr>
              <a:t>k= </a:t>
            </a:r>
            <a:r>
              <a:rPr lang="sr-Latn-CS" sz="24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sr-Latn-CS" sz="2400" b="1" dirty="0">
                <a:solidFill>
                  <a:srgbClr val="FF0000"/>
                </a:solidFill>
                <a:latin typeface="Georgia" pitchFamily="18" charset="0"/>
              </a:rPr>
              <a:t>/ C</a:t>
            </a:r>
            <a:r>
              <a:rPr lang="sr-Latn-CS" sz="2400" b="1" baseline="-25000" dirty="0">
                <a:solidFill>
                  <a:srgbClr val="FF0000"/>
                </a:solidFill>
                <a:latin typeface="Georgia" pitchFamily="18" charset="0"/>
              </a:rPr>
              <a:t>v</a:t>
            </a:r>
            <a:endParaRPr lang="en-US" sz="2400" b="1" baseline="-25000" dirty="0">
              <a:solidFill>
                <a:srgbClr val="FF0000"/>
              </a:solidFill>
              <a:latin typeface="Georgia" pitchFamily="18" charset="0"/>
            </a:endParaRPr>
          </a:p>
          <a:p>
            <a:pPr algn="ctr" eaLnBrk="1" hangingPunct="1"/>
            <a:endParaRPr lang="sr-Cyrl-RS" sz="1600" dirty="0">
              <a:solidFill>
                <a:srgbClr val="FF0000"/>
              </a:solidFill>
              <a:latin typeface="Georgia" pitchFamily="18" charset="0"/>
            </a:endParaRPr>
          </a:p>
          <a:p>
            <a:pPr algn="just" eaLnBrk="1" hangingPunct="1"/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Највећу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температурну проводност међу типовима земљишта има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песковито земљиште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јер оно има најмањи топлотни капацитет.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5145970"/>
            <a:ext cx="814393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Дијатермност подлоге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мера њене способности да пропушта зрачење у дубље слојеве.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34" y="571480"/>
            <a:ext cx="5464628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Загревање Земљине површине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302" y="1666539"/>
            <a:ext cx="814393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Енергија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доспела на Земљину површину троши се на:</a:t>
            </a:r>
          </a:p>
          <a:p>
            <a:pPr algn="just"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Рефлектовано зрачење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Земљино израчивање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Испаравање (латентну топлоту)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Загревање атмосфере (осетну топлоту)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Загревање дубљих </a:t>
            </a:r>
            <a:r>
              <a:rPr lang="sr-Cyrl-RS" sz="1600">
                <a:solidFill>
                  <a:srgbClr val="FFFF00"/>
                </a:solidFill>
                <a:latin typeface="Georgia" pitchFamily="18" charset="0"/>
              </a:rPr>
              <a:t>слојева земљишта</a:t>
            </a: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302" y="4438700"/>
            <a:ext cx="814393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Особине земљишта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које утичу на транспорт топлоте у дубље слојеве. А самим тим на прерасподелу енергије на површини су: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Специфична топлота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Топлотна и температурска проводност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Дијатермност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34" y="571480"/>
            <a:ext cx="5464628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Загревање копна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411" y="1268760"/>
            <a:ext cx="8503178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Колико енергије зрачења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ће бити апсорбовано у тлу као и колико ће те енергије бити проведено у дубље слојеве зависи од физичких караактеристика:</a:t>
            </a:r>
          </a:p>
          <a:p>
            <a:pPr algn="just"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Боја и храпавост површине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Одсуство дијатермије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Мала латентна топлота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Мала специфична топлота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Влажност земљишта утиче на вредност специфичне </a:t>
            </a:r>
          </a:p>
          <a:p>
            <a:pPr algn="just" eaLnBrk="1" hangingPunct="1"/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     топлоте као и топлотне проводљивости.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763" y="3839727"/>
            <a:ext cx="2941093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За израчунавање </a:t>
            </a:r>
            <a:r>
              <a:rPr lang="sr-Cyrl-RS" sz="1600" b="1" i="1" dirty="0">
                <a:solidFill>
                  <a:srgbClr val="00B0F0"/>
                </a:solidFill>
                <a:latin typeface="Georgia" pitchFamily="18" charset="0"/>
              </a:rPr>
              <a:t>годи-шњег биланса топлоте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у површинском слоју копна потребно је знати дубину до које се осећа годишње коле-бање температуре, средњу температуру слоја у најто-плијем и најхладнијем ме-сецу и специфичну топлоту слоја.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35895" y="3863545"/>
            <a:ext cx="5187693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endParaRPr lang="sr-Cyrl-RS" sz="1600" b="1" dirty="0">
              <a:solidFill>
                <a:srgbClr val="00B0F0"/>
              </a:solidFill>
              <a:latin typeface="Georgia" pitchFamily="18" charset="0"/>
            </a:endParaRPr>
          </a:p>
          <a:p>
            <a:pPr algn="ctr" eaLnBrk="1" hangingPunct="1"/>
            <a:r>
              <a:rPr lang="en-US" sz="1600" b="1" dirty="0">
                <a:solidFill>
                  <a:srgbClr val="00B0F0"/>
                </a:solidFill>
                <a:latin typeface="Georgia" pitchFamily="18" charset="0"/>
              </a:rPr>
              <a:t>Q=H*</a:t>
            </a:r>
            <a:r>
              <a:rPr lang="en-US" sz="1600" b="1" dirty="0" err="1">
                <a:solidFill>
                  <a:srgbClr val="00B0F0"/>
                </a:solidFill>
                <a:latin typeface="Georgia" pitchFamily="18" charset="0"/>
              </a:rPr>
              <a:t>Cv</a:t>
            </a:r>
            <a:r>
              <a:rPr lang="en-US" sz="1600" b="1" dirty="0">
                <a:solidFill>
                  <a:srgbClr val="00B0F0"/>
                </a:solidFill>
                <a:latin typeface="Georgia" pitchFamily="18" charset="0"/>
              </a:rPr>
              <a:t>*(T2-T1)</a:t>
            </a:r>
          </a:p>
          <a:p>
            <a:pPr algn="just" eaLnBrk="1" hangingPunct="1"/>
            <a:endParaRPr lang="en-US" sz="1600" dirty="0">
              <a:solidFill>
                <a:srgbClr val="FFFF00"/>
              </a:solidFill>
              <a:latin typeface="Georgia" pitchFamily="18" charset="0"/>
            </a:endParaRPr>
          </a:p>
          <a:p>
            <a:pPr algn="just" eaLnBrk="1" hangingPunct="1"/>
            <a:r>
              <a:rPr lang="en-US" sz="1600" b="1" dirty="0">
                <a:solidFill>
                  <a:srgbClr val="00B0F0"/>
                </a:solidFill>
                <a:latin typeface="Georgia" pitchFamily="18" charset="0"/>
              </a:rPr>
              <a:t>Q </a:t>
            </a:r>
            <a:r>
              <a:rPr lang="en-US" sz="1600" dirty="0">
                <a:solidFill>
                  <a:srgbClr val="FFFF00"/>
                </a:solidFill>
                <a:latin typeface="Georgia" pitchFamily="18" charset="0"/>
              </a:rPr>
              <a:t>–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Годишња акумулисана топлота у тлу.</a:t>
            </a:r>
          </a:p>
          <a:p>
            <a:pPr algn="just" eaLnBrk="1" hangingPunct="1"/>
            <a:r>
              <a:rPr lang="sr-Latn-RS" sz="1600" b="1" dirty="0">
                <a:solidFill>
                  <a:srgbClr val="00B0F0"/>
                </a:solidFill>
                <a:latin typeface="Georgia" pitchFamily="18" charset="0"/>
              </a:rPr>
              <a:t>H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– Дубина до које се осећа колебање температуре на годишњем нивоу.</a:t>
            </a:r>
          </a:p>
          <a:p>
            <a:pPr algn="just" eaLnBrk="1" hangingPunct="1"/>
            <a:r>
              <a:rPr lang="en-US" sz="1600" b="1" dirty="0" err="1">
                <a:solidFill>
                  <a:srgbClr val="00B0F0"/>
                </a:solidFill>
                <a:latin typeface="Georgia" pitchFamily="18" charset="0"/>
              </a:rPr>
              <a:t>Cv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– Запреминска специфична топлота.</a:t>
            </a:r>
          </a:p>
          <a:p>
            <a:pPr algn="just" eaLnBrk="1" hangingPunct="1"/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Т2, Т1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– Средње температуре слоја у најтоплијем и најхладнијем месецу.</a:t>
            </a:r>
          </a:p>
          <a:p>
            <a:pPr algn="just" eaLnBrk="1" hangingPunct="1"/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31168" y="2110665"/>
            <a:ext cx="5067008" cy="3441112"/>
            <a:chOff x="146050" y="1813494"/>
            <a:chExt cx="6573614" cy="43772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050" y="1813494"/>
              <a:ext cx="6573614" cy="4377216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467544" y="4147690"/>
              <a:ext cx="1080119" cy="32210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>
                  <a:solidFill>
                    <a:srgbClr val="008000"/>
                  </a:solidFill>
                  <a:latin typeface="Georgia" panose="02040502050405020303" pitchFamily="18" charset="0"/>
                </a:rPr>
                <a:t>Излазак </a:t>
              </a:r>
            </a:p>
            <a:p>
              <a:pPr algn="ctr"/>
              <a:r>
                <a:rPr lang="sr-Cyrl-RS" sz="1000" b="1" dirty="0">
                  <a:solidFill>
                    <a:srgbClr val="008000"/>
                  </a:solidFill>
                  <a:latin typeface="Georgia" panose="02040502050405020303" pitchFamily="18" charset="0"/>
                </a:rPr>
                <a:t>Сунца</a:t>
              </a:r>
              <a:endParaRPr lang="sr-Latn-RS" sz="1000" b="1" dirty="0">
                <a:solidFill>
                  <a:srgbClr val="008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31840" y="4115004"/>
              <a:ext cx="1080120" cy="32210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>
                  <a:solidFill>
                    <a:srgbClr val="008000"/>
                  </a:solidFill>
                  <a:latin typeface="Georgia" panose="02040502050405020303" pitchFamily="18" charset="0"/>
                </a:rPr>
                <a:t>Залазак </a:t>
              </a:r>
            </a:p>
            <a:p>
              <a:pPr algn="ctr"/>
              <a:r>
                <a:rPr lang="sr-Cyrl-RS" sz="1000" b="1" dirty="0">
                  <a:solidFill>
                    <a:srgbClr val="008000"/>
                  </a:solidFill>
                  <a:latin typeface="Georgia" panose="02040502050405020303" pitchFamily="18" charset="0"/>
                </a:rPr>
                <a:t>Сунца</a:t>
              </a:r>
              <a:endParaRPr lang="sr-Latn-RS" sz="1000" b="1" dirty="0">
                <a:solidFill>
                  <a:srgbClr val="008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56076" y="4118000"/>
              <a:ext cx="1080120" cy="32210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>
                  <a:solidFill>
                    <a:srgbClr val="008000"/>
                  </a:solidFill>
                  <a:latin typeface="Georgia" panose="02040502050405020303" pitchFamily="18" charset="0"/>
                </a:rPr>
                <a:t>Излазак </a:t>
              </a:r>
            </a:p>
            <a:p>
              <a:pPr algn="ctr"/>
              <a:r>
                <a:rPr lang="sr-Cyrl-RS" sz="1000" b="1" dirty="0">
                  <a:solidFill>
                    <a:srgbClr val="008000"/>
                  </a:solidFill>
                  <a:latin typeface="Georgia" panose="02040502050405020303" pitchFamily="18" charset="0"/>
                </a:rPr>
                <a:t>Сунца</a:t>
              </a:r>
              <a:endParaRPr lang="sr-Latn-RS" sz="1000" b="1" dirty="0">
                <a:solidFill>
                  <a:srgbClr val="008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91680" y="4115004"/>
              <a:ext cx="900101" cy="23306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>
                  <a:solidFill>
                    <a:srgbClr val="008000"/>
                  </a:solidFill>
                  <a:latin typeface="Georgia" panose="02040502050405020303" pitchFamily="18" charset="0"/>
                </a:rPr>
                <a:t>Подне</a:t>
              </a:r>
              <a:endParaRPr lang="sr-Latn-RS" sz="1000" b="1" dirty="0">
                <a:solidFill>
                  <a:srgbClr val="008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00034" y="571480"/>
            <a:ext cx="6736262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Загревање копна</a:t>
            </a:r>
            <a:r>
              <a:rPr lang="en-US" sz="2000" b="1" i="1" dirty="0">
                <a:solidFill>
                  <a:srgbClr val="FFFF00"/>
                </a:solidFill>
                <a:latin typeface="Georgia" pitchFamily="18" charset="0"/>
              </a:rPr>
              <a:t> – </a:t>
            </a:r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дневни ход температуре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1116948"/>
            <a:ext cx="814393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Одређен је </a:t>
            </a:r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билансом краткоталасног зрачења и ефективног израчивања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. Када је биланс краткоталасног зрачења већи од ефективног израчивања температура земљишта расте у супротном опада.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29343" y="2669039"/>
            <a:ext cx="2941093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Минумум температуре зе-мљишта у дневном ходу јавља се у тренутку изласка Сунца а њен максимум један час после локалног поднева.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536" y="5643441"/>
            <a:ext cx="500264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66FF33"/>
                </a:solidFill>
                <a:latin typeface="Georgia" pitchFamily="18" charset="0"/>
              </a:rPr>
              <a:t>Дневни ход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краткоталасно зрачења (</a:t>
            </a:r>
            <a:r>
              <a:rPr lang="sr-Cyrl-RS" sz="1600" dirty="0">
                <a:solidFill>
                  <a:srgbClr val="66FF33"/>
                </a:solidFill>
                <a:latin typeface="Georgia" pitchFamily="18" charset="0"/>
              </a:rPr>
              <a:t>АБВ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), ефективног израчивања (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ГДЕ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) и температуре земљишта (</a:t>
            </a:r>
            <a:r>
              <a:rPr lang="sr-Cyrl-RS" sz="1600" dirty="0">
                <a:solidFill>
                  <a:srgbClr val="CC9900"/>
                </a:solidFill>
                <a:latin typeface="Georgia" pitchFamily="18" charset="0"/>
              </a:rPr>
              <a:t>ИЈКЛ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95536" y="476672"/>
            <a:ext cx="568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Cyrl-RS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Ефекат стаклене баште</a:t>
            </a:r>
            <a:endParaRPr lang="sr-Latn-CS" b="1" i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914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5652120" y="1052736"/>
            <a:ext cx="2904227" cy="1224136"/>
            <a:chOff x="539552" y="4365104"/>
            <a:chExt cx="2904227" cy="1224136"/>
          </a:xfrm>
        </p:grpSpPr>
        <p:sp>
          <p:nvSpPr>
            <p:cNvPr id="13" name="Rounded Rectangle 12"/>
            <p:cNvSpPr/>
            <p:nvPr/>
          </p:nvSpPr>
          <p:spPr>
            <a:xfrm>
              <a:off x="1547664" y="4869160"/>
              <a:ext cx="936104" cy="720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55576" y="4941168"/>
              <a:ext cx="576064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627784" y="5157192"/>
              <a:ext cx="57606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47664" y="486916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4000" b="1" dirty="0">
                  <a:solidFill>
                    <a:srgbClr val="00B0F0"/>
                  </a:solidFill>
                </a:rPr>
                <a:t>Т</a:t>
              </a:r>
              <a:endParaRPr lang="en-US" sz="40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979712" y="4941168"/>
              <a:ext cx="360040" cy="432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9552" y="4365104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Q</a:t>
              </a:r>
              <a:r>
                <a:rPr lang="en-US" b="1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71800" y="4365104"/>
              <a:ext cx="6719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Q</a:t>
              </a:r>
              <a:r>
                <a:rPr lang="en-US" b="1" dirty="0">
                  <a:solidFill>
                    <a:srgbClr val="FF0000"/>
                  </a:solidFill>
                </a:rPr>
                <a:t>2</a:t>
              </a:r>
              <a:endParaRPr lang="en-US" sz="36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552" y="1052736"/>
            <a:ext cx="4392488" cy="124649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Под појмом </a:t>
            </a:r>
            <a:r>
              <a:rPr lang="sr-Cyrl-RS" sz="1500" b="1" i="1" dirty="0">
                <a:solidFill>
                  <a:srgbClr val="FF0000"/>
                </a:solidFill>
                <a:latin typeface="Georgia" pitchFamily="18" charset="0"/>
              </a:rPr>
              <a:t>ефекат стаклене 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баште по-дразумевамо загревање тла и атмосфере </a:t>
            </a:r>
            <a:r>
              <a:rPr lang="en-US" sz="1500" dirty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због велике пропустљивости атмосфере за кра-ткоталасно (Сунчево) зрачење и мале пропу-стљивости за дуготаласно зрачење.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8024" y="2636912"/>
            <a:ext cx="4176464" cy="1261884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Атмосферски гасови који највише допри-носе “непропустљивости” атмосфере за ду-готаласно зрачење се називају </a:t>
            </a:r>
            <a:r>
              <a:rPr lang="sr-Cyrl-RS" sz="1500" b="1" i="1" dirty="0">
                <a:solidFill>
                  <a:srgbClr val="FF0000"/>
                </a:solidFill>
                <a:latin typeface="Georgia" pitchFamily="18" charset="0"/>
              </a:rPr>
              <a:t>гасови ста-клене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 баште. Међу њима се истичу:</a:t>
            </a:r>
          </a:p>
          <a:p>
            <a:pPr eaLnBrk="1" hangingPunct="1"/>
            <a:r>
              <a:rPr lang="sr-Latn-CS" sz="1600" dirty="0">
                <a:solidFill>
                  <a:srgbClr val="66FF33"/>
                </a:solidFill>
                <a:latin typeface="Georgia" pitchFamily="18" charset="0"/>
              </a:rPr>
              <a:t>CO</a:t>
            </a:r>
            <a:r>
              <a:rPr lang="sr-Latn-CS" sz="1600" baseline="-25000" dirty="0">
                <a:solidFill>
                  <a:srgbClr val="66FF33"/>
                </a:solidFill>
                <a:latin typeface="Georgia" pitchFamily="18" charset="0"/>
              </a:rPr>
              <a:t>2</a:t>
            </a:r>
            <a:r>
              <a:rPr lang="sr-Latn-CS" sz="1600" dirty="0">
                <a:solidFill>
                  <a:srgbClr val="66FF33"/>
                </a:solidFill>
                <a:latin typeface="Georgia" pitchFamily="18" charset="0"/>
              </a:rPr>
              <a:t>, H</a:t>
            </a:r>
            <a:r>
              <a:rPr lang="sr-Latn-CS" sz="1600" baseline="-25000" dirty="0">
                <a:solidFill>
                  <a:srgbClr val="66FF33"/>
                </a:solidFill>
                <a:latin typeface="Georgia" pitchFamily="18" charset="0"/>
              </a:rPr>
              <a:t>2</a:t>
            </a:r>
            <a:r>
              <a:rPr lang="sr-Latn-CS" sz="1600" dirty="0">
                <a:solidFill>
                  <a:srgbClr val="66FF33"/>
                </a:solidFill>
                <a:latin typeface="Georgia" pitchFamily="18" charset="0"/>
              </a:rPr>
              <a:t>O, CH</a:t>
            </a:r>
            <a:r>
              <a:rPr lang="sr-Latn-CS" sz="1600" baseline="-25000" dirty="0">
                <a:solidFill>
                  <a:srgbClr val="66FF33"/>
                </a:solidFill>
                <a:latin typeface="Georgia" pitchFamily="18" charset="0"/>
              </a:rPr>
              <a:t>4</a:t>
            </a:r>
            <a:r>
              <a:rPr lang="sr-Latn-CS" sz="1600" dirty="0">
                <a:solidFill>
                  <a:srgbClr val="66FF33"/>
                </a:solidFill>
                <a:latin typeface="Georgia" pitchFamily="18" charset="0"/>
              </a:rPr>
              <a:t>, O</a:t>
            </a:r>
            <a:r>
              <a:rPr lang="sr-Latn-CS" sz="1600" baseline="-25000" dirty="0">
                <a:solidFill>
                  <a:srgbClr val="66FF33"/>
                </a:solidFill>
                <a:latin typeface="Georgia" pitchFamily="18" charset="0"/>
              </a:rPr>
              <a:t>3</a:t>
            </a:r>
            <a:r>
              <a:rPr lang="sr-Latn-CS" sz="1600" dirty="0">
                <a:solidFill>
                  <a:srgbClr val="66FF33"/>
                </a:solidFill>
                <a:latin typeface="Georgia" pitchFamily="18" charset="0"/>
              </a:rPr>
              <a:t>, NO</a:t>
            </a:r>
            <a:r>
              <a:rPr lang="sr-Latn-CS" sz="1600" baseline="-25000" dirty="0">
                <a:solidFill>
                  <a:srgbClr val="66FF33"/>
                </a:solidFill>
                <a:latin typeface="Georgia" pitchFamily="18" charset="0"/>
              </a:rPr>
              <a:t>x</a:t>
            </a:r>
            <a:r>
              <a:rPr lang="sr-Cyrl-RS" sz="1500" dirty="0">
                <a:solidFill>
                  <a:srgbClr val="66FF33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83768" y="5301208"/>
            <a:ext cx="5256584" cy="830997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Без ових процеса, просечна планетарна (глобална) температура ваздуха би била </a:t>
            </a:r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свега </a:t>
            </a:r>
            <a:r>
              <a:rPr lang="sr-Latn-CS" sz="1600" b="1" i="1" dirty="0">
                <a:solidFill>
                  <a:srgbClr val="FF0000"/>
                </a:solidFill>
                <a:latin typeface="Georgia" pitchFamily="18" charset="0"/>
              </a:rPr>
              <a:t>-18 </a:t>
            </a:r>
            <a:r>
              <a:rPr lang="sr-Latn-CS" sz="1600" b="1" i="1" baseline="30000" dirty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sr-Latn-CS" sz="1600" b="1" i="1" dirty="0">
                <a:solidFill>
                  <a:srgbClr val="FF0000"/>
                </a:solidFill>
                <a:latin typeface="Georgia" pitchFamily="18" charset="0"/>
              </a:rPr>
              <a:t>C</a:t>
            </a:r>
            <a:r>
              <a:rPr lang="sr-Cyrl-RS" sz="16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и не би било услова за живот.</a:t>
            </a:r>
            <a:endParaRPr lang="sr-Latn-CS" sz="1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50" name="Picture 11" descr="soil_temp_depth_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817" y="3266263"/>
            <a:ext cx="38893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0034" y="571480"/>
            <a:ext cx="6736262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Загревање копна</a:t>
            </a:r>
            <a:r>
              <a:rPr lang="en-US" sz="2000" b="1" i="1" dirty="0">
                <a:solidFill>
                  <a:srgbClr val="FFFF00"/>
                </a:solidFill>
                <a:latin typeface="Georgia" pitchFamily="18" charset="0"/>
              </a:rPr>
              <a:t> – </a:t>
            </a:r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дневни ход температуре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479830"/>
            <a:ext cx="856895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dirty="0">
                <a:solidFill>
                  <a:srgbClr val="92D050"/>
                </a:solidFill>
                <a:latin typeface="Georgia" pitchFamily="18" charset="0"/>
              </a:rPr>
              <a:t>Време постизања максималне температуре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на различитим дубинама је различито. Сваки слој </a:t>
            </a:r>
            <a:r>
              <a:rPr lang="sr-Cyrl-RS" sz="1600" dirty="0">
                <a:solidFill>
                  <a:srgbClr val="92D050"/>
                </a:solidFill>
                <a:latin typeface="Georgia" pitchFamily="18" charset="0"/>
              </a:rPr>
              <a:t>касни у односу на претходни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гледајући од површине земљишта. Кашњење зависи од </a:t>
            </a:r>
            <a:r>
              <a:rPr lang="sr-Cyrl-RS" sz="1600" dirty="0">
                <a:solidFill>
                  <a:srgbClr val="92D050"/>
                </a:solidFill>
                <a:latin typeface="Georgia" pitchFamily="18" charset="0"/>
              </a:rPr>
              <a:t>температурске проводности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. Што је она већа кашњење је мање.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2613245"/>
            <a:ext cx="85689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Због </a:t>
            </a:r>
            <a:r>
              <a:rPr lang="sr-Cyrl-RS" sz="1600" dirty="0">
                <a:solidFill>
                  <a:srgbClr val="66FF33"/>
                </a:solidFill>
                <a:latin typeface="Georgia" pitchFamily="18" charset="0"/>
              </a:rPr>
              <a:t>мале топлотне проводљивости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тла дневно колебање температуре уочава се до малих дубина. Та дубина обичо износи </a:t>
            </a:r>
            <a:r>
              <a:rPr lang="sr-Cyrl-RS" sz="1600" b="1" dirty="0">
                <a:solidFill>
                  <a:srgbClr val="FF0000"/>
                </a:solidFill>
                <a:latin typeface="Georgia" pitchFamily="18" charset="0"/>
              </a:rPr>
              <a:t>1 </a:t>
            </a:r>
            <a:r>
              <a:rPr lang="en-US" sz="1600" b="1" dirty="0">
                <a:solidFill>
                  <a:srgbClr val="FF0000"/>
                </a:solidFill>
                <a:latin typeface="Georgia" pitchFamily="18" charset="0"/>
              </a:rPr>
              <a:t>m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Лети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је та дубина већа а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зими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мања.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60924" y="3876675"/>
            <a:ext cx="2941093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Дању температура земљи-шта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опада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са дубином а ноћу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расте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560" y="6042611"/>
            <a:ext cx="396044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Дневни ход температуре земљишта на различитим дубинама.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EAE4BC-A7E0-4283-A8A9-D4FD107A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9C4A3-EEC6-4550-8380-5A93074F21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0BBF0-B27F-43F5-846D-03FF92FA9486}"/>
              </a:ext>
            </a:extLst>
          </p:cNvPr>
          <p:cNvGrpSpPr/>
          <p:nvPr/>
        </p:nvGrpSpPr>
        <p:grpSpPr>
          <a:xfrm>
            <a:off x="651589" y="354721"/>
            <a:ext cx="2989230" cy="1866681"/>
            <a:chOff x="651589" y="354721"/>
            <a:chExt cx="2989230" cy="1866681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DF336F0-1377-4D34-836A-B60C7C520454}"/>
                </a:ext>
              </a:extLst>
            </p:cNvPr>
            <p:cNvSpPr/>
            <p:nvPr/>
          </p:nvSpPr>
          <p:spPr>
            <a:xfrm rot="3040295">
              <a:off x="546293" y="675434"/>
              <a:ext cx="786656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8AAB306-E184-4A2B-BCE8-15243F1BAC7E}"/>
                </a:ext>
              </a:extLst>
            </p:cNvPr>
            <p:cNvSpPr/>
            <p:nvPr/>
          </p:nvSpPr>
          <p:spPr>
            <a:xfrm rot="3040295">
              <a:off x="1186905" y="1545914"/>
              <a:ext cx="730829" cy="423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520CEBA-0FC2-460A-A323-CBE29CD64FA7}"/>
                </a:ext>
              </a:extLst>
            </p:cNvPr>
            <p:cNvSpPr/>
            <p:nvPr/>
          </p:nvSpPr>
          <p:spPr>
            <a:xfrm rot="16200000">
              <a:off x="1373121" y="992940"/>
              <a:ext cx="576063" cy="45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91B0BEF4-CEA2-4BB6-AE4C-12A707EF1AF3}"/>
                </a:ext>
              </a:extLst>
            </p:cNvPr>
            <p:cNvSpPr/>
            <p:nvPr/>
          </p:nvSpPr>
          <p:spPr>
            <a:xfrm rot="16200000">
              <a:off x="1988747" y="1823345"/>
              <a:ext cx="576064" cy="125949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D489F694-118D-4F86-9369-EA7E5E71986C}"/>
                </a:ext>
              </a:extLst>
            </p:cNvPr>
            <p:cNvSpPr/>
            <p:nvPr/>
          </p:nvSpPr>
          <p:spPr>
            <a:xfrm rot="16200000">
              <a:off x="1938762" y="992939"/>
              <a:ext cx="576064" cy="45719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02A88D4-ABD9-4E2C-A70F-649B1E4EA050}"/>
                </a:ext>
              </a:extLst>
            </p:cNvPr>
            <p:cNvSpPr/>
            <p:nvPr/>
          </p:nvSpPr>
          <p:spPr>
            <a:xfrm rot="5400000">
              <a:off x="2871382" y="1575428"/>
              <a:ext cx="369332" cy="457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03BD4F8-F94F-424C-90EA-53D7E61B2524}"/>
                    </a:ext>
                  </a:extLst>
                </p:cNvPr>
                <p:cNvSpPr txBox="1"/>
                <p:nvPr/>
              </p:nvSpPr>
              <p:spPr>
                <a:xfrm>
                  <a:off x="902875" y="35472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03BD4F8-F94F-424C-90EA-53D7E61B2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75" y="354722"/>
                  <a:ext cx="43099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58DB90-B1F5-4B3A-B746-272F4F340C9A}"/>
                    </a:ext>
                  </a:extLst>
                </p:cNvPr>
                <p:cNvSpPr txBox="1"/>
                <p:nvPr/>
              </p:nvSpPr>
              <p:spPr>
                <a:xfrm>
                  <a:off x="890835" y="1627640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58DB90-B1F5-4B3A-B746-272F4F340C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35" y="1627640"/>
                  <a:ext cx="43099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9F881C9-F0BA-4939-A412-99A7C57AD36D}"/>
                    </a:ext>
                  </a:extLst>
                </p:cNvPr>
                <p:cNvSpPr txBox="1"/>
                <p:nvPr/>
              </p:nvSpPr>
              <p:spPr>
                <a:xfrm>
                  <a:off x="1501164" y="35472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9F881C9-F0BA-4939-A412-99A7C57AD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164" y="354722"/>
                  <a:ext cx="43099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A889C6D-9587-4A60-A6DD-3D7D2B8F5D2B}"/>
                    </a:ext>
                  </a:extLst>
                </p:cNvPr>
                <p:cNvSpPr txBox="1"/>
                <p:nvPr/>
              </p:nvSpPr>
              <p:spPr>
                <a:xfrm>
                  <a:off x="2421599" y="1852070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A889C6D-9587-4A60-A6DD-3D7D2B8F5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599" y="1852070"/>
                  <a:ext cx="43099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BE901B4-DAF3-4928-89C9-8B9AEC32A493}"/>
                    </a:ext>
                  </a:extLst>
                </p:cNvPr>
                <p:cNvSpPr txBox="1"/>
                <p:nvPr/>
              </p:nvSpPr>
              <p:spPr>
                <a:xfrm>
                  <a:off x="2285088" y="35847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BE901B4-DAF3-4928-89C9-8B9AEC32A4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088" y="358472"/>
                  <a:ext cx="43099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AE01AD-049F-45F5-8730-F1AEF44E5B3B}"/>
                    </a:ext>
                  </a:extLst>
                </p:cNvPr>
                <p:cNvSpPr txBox="1"/>
                <p:nvPr/>
              </p:nvSpPr>
              <p:spPr>
                <a:xfrm>
                  <a:off x="3209825" y="1388228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AE01AD-049F-45F5-8730-F1AEF44E5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825" y="1388228"/>
                  <a:ext cx="43099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F4EB99B-FCCF-4D18-B7FB-9052353239B3}"/>
                </a:ext>
              </a:extLst>
            </p:cNvPr>
            <p:cNvSpPr/>
            <p:nvPr/>
          </p:nvSpPr>
          <p:spPr>
            <a:xfrm rot="16200000" flipV="1">
              <a:off x="2880082" y="885860"/>
              <a:ext cx="369332" cy="457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431CAA4-DF64-4AF8-BBAC-17E3066E8770}"/>
                    </a:ext>
                  </a:extLst>
                </p:cNvPr>
                <p:cNvSpPr txBox="1"/>
                <p:nvPr/>
              </p:nvSpPr>
              <p:spPr>
                <a:xfrm>
                  <a:off x="3209825" y="354721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431CAA4-DF64-4AF8-BBAC-17E3066E8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825" y="354721"/>
                  <a:ext cx="43099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ACB7E0-895C-4348-AC9D-CBAEB9CA4B7E}"/>
              </a:ext>
            </a:extLst>
          </p:cNvPr>
          <p:cNvGrpSpPr/>
          <p:nvPr/>
        </p:nvGrpSpPr>
        <p:grpSpPr>
          <a:xfrm>
            <a:off x="5445451" y="354721"/>
            <a:ext cx="2989230" cy="1866681"/>
            <a:chOff x="651589" y="354721"/>
            <a:chExt cx="2989230" cy="1866681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6F37700C-1754-4FD4-9F49-4C8972E96483}"/>
                </a:ext>
              </a:extLst>
            </p:cNvPr>
            <p:cNvSpPr/>
            <p:nvPr/>
          </p:nvSpPr>
          <p:spPr>
            <a:xfrm rot="3040295">
              <a:off x="546293" y="675434"/>
              <a:ext cx="786656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A271845-9266-4D8F-953C-8AD36C4D3EA3}"/>
                </a:ext>
              </a:extLst>
            </p:cNvPr>
            <p:cNvSpPr/>
            <p:nvPr/>
          </p:nvSpPr>
          <p:spPr>
            <a:xfrm rot="3040295">
              <a:off x="1186905" y="1545914"/>
              <a:ext cx="730829" cy="423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3D9FA51-E333-48C3-ABC8-CB297AD7D931}"/>
                </a:ext>
              </a:extLst>
            </p:cNvPr>
            <p:cNvSpPr/>
            <p:nvPr/>
          </p:nvSpPr>
          <p:spPr>
            <a:xfrm rot="16200000">
              <a:off x="1373121" y="992940"/>
              <a:ext cx="576063" cy="45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071CC78D-A989-4F7E-A581-DEBF2DAECA5A}"/>
                </a:ext>
              </a:extLst>
            </p:cNvPr>
            <p:cNvSpPr/>
            <p:nvPr/>
          </p:nvSpPr>
          <p:spPr>
            <a:xfrm rot="16200000">
              <a:off x="2029671" y="1782422"/>
              <a:ext cx="576064" cy="20779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684F87A8-72C7-420C-9B9F-F364575EBA90}"/>
                </a:ext>
              </a:extLst>
            </p:cNvPr>
            <p:cNvSpPr/>
            <p:nvPr/>
          </p:nvSpPr>
          <p:spPr>
            <a:xfrm rot="16200000">
              <a:off x="1956481" y="975221"/>
              <a:ext cx="576064" cy="8115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39B44368-B399-4CAA-A7A9-B44D145DB8F2}"/>
                </a:ext>
              </a:extLst>
            </p:cNvPr>
            <p:cNvSpPr/>
            <p:nvPr/>
          </p:nvSpPr>
          <p:spPr>
            <a:xfrm rot="5400000">
              <a:off x="2894438" y="1552372"/>
              <a:ext cx="369332" cy="9183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3793B84-979D-4D9B-8A3B-661C72745F57}"/>
                    </a:ext>
                  </a:extLst>
                </p:cNvPr>
                <p:cNvSpPr txBox="1"/>
                <p:nvPr/>
              </p:nvSpPr>
              <p:spPr>
                <a:xfrm>
                  <a:off x="902875" y="35472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3793B84-979D-4D9B-8A3B-661C72745F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75" y="354722"/>
                  <a:ext cx="43099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C9DAAC0-7509-4F6D-90DF-126B20F85C7C}"/>
                    </a:ext>
                  </a:extLst>
                </p:cNvPr>
                <p:cNvSpPr txBox="1"/>
                <p:nvPr/>
              </p:nvSpPr>
              <p:spPr>
                <a:xfrm>
                  <a:off x="890835" y="1627640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C9DAAC0-7509-4F6D-90DF-126B20F85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35" y="1627640"/>
                  <a:ext cx="43099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EF7E4E9-0605-4C08-B025-09ABE6B0771B}"/>
                    </a:ext>
                  </a:extLst>
                </p:cNvPr>
                <p:cNvSpPr txBox="1"/>
                <p:nvPr/>
              </p:nvSpPr>
              <p:spPr>
                <a:xfrm>
                  <a:off x="1501164" y="35472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EF7E4E9-0605-4C08-B025-09ABE6B07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164" y="354722"/>
                  <a:ext cx="43099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E82C4E2-8E7C-493E-BD77-39F853851DC5}"/>
                    </a:ext>
                  </a:extLst>
                </p:cNvPr>
                <p:cNvSpPr txBox="1"/>
                <p:nvPr/>
              </p:nvSpPr>
              <p:spPr>
                <a:xfrm>
                  <a:off x="2421599" y="1852070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E82C4E2-8E7C-493E-BD77-39F853851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599" y="1852070"/>
                  <a:ext cx="43099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624338-8D61-4BDF-8397-CF6DD58B5E0E}"/>
                    </a:ext>
                  </a:extLst>
                </p:cNvPr>
                <p:cNvSpPr txBox="1"/>
                <p:nvPr/>
              </p:nvSpPr>
              <p:spPr>
                <a:xfrm>
                  <a:off x="2285088" y="35847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624338-8D61-4BDF-8397-CF6DD58B5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088" y="358472"/>
                  <a:ext cx="43099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776019-340C-43C9-9D05-C816B6E05502}"/>
                    </a:ext>
                  </a:extLst>
                </p:cNvPr>
                <p:cNvSpPr txBox="1"/>
                <p:nvPr/>
              </p:nvSpPr>
              <p:spPr>
                <a:xfrm>
                  <a:off x="3209825" y="1388228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776019-340C-43C9-9D05-C816B6E05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825" y="1388228"/>
                  <a:ext cx="430994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79AA1F2-18C8-4914-B282-62400C537A30}"/>
                </a:ext>
              </a:extLst>
            </p:cNvPr>
            <p:cNvSpPr/>
            <p:nvPr/>
          </p:nvSpPr>
          <p:spPr>
            <a:xfrm rot="16200000" flipV="1">
              <a:off x="2897800" y="868142"/>
              <a:ext cx="369332" cy="8115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1FE9DCC-7179-47EB-B335-6C7A0BC1AA55}"/>
                    </a:ext>
                  </a:extLst>
                </p:cNvPr>
                <p:cNvSpPr txBox="1"/>
                <p:nvPr/>
              </p:nvSpPr>
              <p:spPr>
                <a:xfrm>
                  <a:off x="3209825" y="354721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1FE9DCC-7179-47EB-B335-6C7A0BC1A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825" y="354721"/>
                  <a:ext cx="43099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F1539-1B46-48BA-B956-DDBE81B45007}"/>
              </a:ext>
            </a:extLst>
          </p:cNvPr>
          <p:cNvGrpSpPr/>
          <p:nvPr/>
        </p:nvGrpSpPr>
        <p:grpSpPr>
          <a:xfrm>
            <a:off x="602412" y="3750308"/>
            <a:ext cx="2989230" cy="1866681"/>
            <a:chOff x="651589" y="354721"/>
            <a:chExt cx="2989230" cy="1866681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577BFFA9-4747-46B1-A85A-DD472D04ECE5}"/>
                </a:ext>
              </a:extLst>
            </p:cNvPr>
            <p:cNvSpPr/>
            <p:nvPr/>
          </p:nvSpPr>
          <p:spPr>
            <a:xfrm rot="3040295">
              <a:off x="546293" y="675434"/>
              <a:ext cx="786656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65F1389C-0578-4A57-9F76-FE8BD5DDC40B}"/>
                </a:ext>
              </a:extLst>
            </p:cNvPr>
            <p:cNvSpPr/>
            <p:nvPr/>
          </p:nvSpPr>
          <p:spPr>
            <a:xfrm rot="3040295">
              <a:off x="1186905" y="1545914"/>
              <a:ext cx="730829" cy="423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5F57FB30-A39E-45D4-A8F6-60E34299D1F4}"/>
                </a:ext>
              </a:extLst>
            </p:cNvPr>
            <p:cNvSpPr/>
            <p:nvPr/>
          </p:nvSpPr>
          <p:spPr>
            <a:xfrm rot="16200000">
              <a:off x="1373121" y="992940"/>
              <a:ext cx="576063" cy="45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4AFC07FC-02B0-46BC-858C-EAF39525A51E}"/>
                </a:ext>
              </a:extLst>
            </p:cNvPr>
            <p:cNvSpPr/>
            <p:nvPr/>
          </p:nvSpPr>
          <p:spPr>
            <a:xfrm rot="16200000">
              <a:off x="2085343" y="1726750"/>
              <a:ext cx="576064" cy="3191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A0078B0F-EE85-4357-9B3C-48FA79A406D4}"/>
                </a:ext>
              </a:extLst>
            </p:cNvPr>
            <p:cNvSpPr/>
            <p:nvPr/>
          </p:nvSpPr>
          <p:spPr>
            <a:xfrm rot="16200000">
              <a:off x="1985544" y="946160"/>
              <a:ext cx="576064" cy="139277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1B140E1A-EE01-412F-A132-71FE063572A5}"/>
                </a:ext>
              </a:extLst>
            </p:cNvPr>
            <p:cNvSpPr/>
            <p:nvPr/>
          </p:nvSpPr>
          <p:spPr>
            <a:xfrm rot="5400000">
              <a:off x="2918162" y="1528648"/>
              <a:ext cx="369332" cy="13927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FBACE2-37E7-454B-85EE-9472AB11531E}"/>
                    </a:ext>
                  </a:extLst>
                </p:cNvPr>
                <p:cNvSpPr txBox="1"/>
                <p:nvPr/>
              </p:nvSpPr>
              <p:spPr>
                <a:xfrm>
                  <a:off x="902875" y="35472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FBACE2-37E7-454B-85EE-9472AB115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75" y="354722"/>
                  <a:ext cx="43099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A12E23-09FF-4D5D-9ABF-DDDC9FBE0352}"/>
                    </a:ext>
                  </a:extLst>
                </p:cNvPr>
                <p:cNvSpPr txBox="1"/>
                <p:nvPr/>
              </p:nvSpPr>
              <p:spPr>
                <a:xfrm>
                  <a:off x="890835" y="1627640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A12E23-09FF-4D5D-9ABF-DDDC9FBE03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35" y="1627640"/>
                  <a:ext cx="43099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CC55B3F-80A3-4F8C-8E84-5C86CC027E2B}"/>
                    </a:ext>
                  </a:extLst>
                </p:cNvPr>
                <p:cNvSpPr txBox="1"/>
                <p:nvPr/>
              </p:nvSpPr>
              <p:spPr>
                <a:xfrm>
                  <a:off x="1501164" y="35472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CC55B3F-80A3-4F8C-8E84-5C86CC027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164" y="354722"/>
                  <a:ext cx="43099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A4F8031-943C-4230-BE92-8A3014AB693D}"/>
                    </a:ext>
                  </a:extLst>
                </p:cNvPr>
                <p:cNvSpPr txBox="1"/>
                <p:nvPr/>
              </p:nvSpPr>
              <p:spPr>
                <a:xfrm>
                  <a:off x="2421599" y="1852070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A4F8031-943C-4230-BE92-8A3014AB6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599" y="1852070"/>
                  <a:ext cx="430994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52745B5-79CE-4F0B-ADBC-DC8618388773}"/>
                    </a:ext>
                  </a:extLst>
                </p:cNvPr>
                <p:cNvSpPr txBox="1"/>
                <p:nvPr/>
              </p:nvSpPr>
              <p:spPr>
                <a:xfrm>
                  <a:off x="2285088" y="35847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52745B5-79CE-4F0B-ADBC-DC86183887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088" y="358472"/>
                  <a:ext cx="430994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0CB5F98-523A-4E49-A08F-3DEF8D69C382}"/>
                    </a:ext>
                  </a:extLst>
                </p:cNvPr>
                <p:cNvSpPr txBox="1"/>
                <p:nvPr/>
              </p:nvSpPr>
              <p:spPr>
                <a:xfrm>
                  <a:off x="3209825" y="1388228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0CB5F98-523A-4E49-A08F-3DEF8D69C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825" y="1388228"/>
                  <a:ext cx="430994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29AE0ACD-F0B4-4DF7-9AFA-1684B049AF61}"/>
                </a:ext>
              </a:extLst>
            </p:cNvPr>
            <p:cNvSpPr/>
            <p:nvPr/>
          </p:nvSpPr>
          <p:spPr>
            <a:xfrm rot="16200000" flipV="1">
              <a:off x="2926862" y="839080"/>
              <a:ext cx="369332" cy="13927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65FE03B-0EC4-45BB-8337-901806613740}"/>
                    </a:ext>
                  </a:extLst>
                </p:cNvPr>
                <p:cNvSpPr txBox="1"/>
                <p:nvPr/>
              </p:nvSpPr>
              <p:spPr>
                <a:xfrm>
                  <a:off x="3209825" y="354721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65FE03B-0EC4-45BB-8337-9018066137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825" y="354721"/>
                  <a:ext cx="430994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3E9AA4-A0F9-47FD-BA51-2FAA5F7484B1}"/>
              </a:ext>
            </a:extLst>
          </p:cNvPr>
          <p:cNvGrpSpPr/>
          <p:nvPr/>
        </p:nvGrpSpPr>
        <p:grpSpPr>
          <a:xfrm>
            <a:off x="5445451" y="3677585"/>
            <a:ext cx="2989230" cy="1831088"/>
            <a:chOff x="651589" y="354721"/>
            <a:chExt cx="2989230" cy="1831088"/>
          </a:xfrm>
        </p:grpSpPr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5A7D001D-F0F7-4B6C-B600-755C5B74DF50}"/>
                </a:ext>
              </a:extLst>
            </p:cNvPr>
            <p:cNvSpPr/>
            <p:nvPr/>
          </p:nvSpPr>
          <p:spPr>
            <a:xfrm rot="3040295">
              <a:off x="546293" y="675434"/>
              <a:ext cx="786656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28723D8A-2C66-462C-BF8A-EF229EAC4F3C}"/>
                </a:ext>
              </a:extLst>
            </p:cNvPr>
            <p:cNvSpPr/>
            <p:nvPr/>
          </p:nvSpPr>
          <p:spPr>
            <a:xfrm rot="3040295">
              <a:off x="1186905" y="1545914"/>
              <a:ext cx="730829" cy="4232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BBC16348-D474-4ECF-8899-6CCA4B259D53}"/>
                </a:ext>
              </a:extLst>
            </p:cNvPr>
            <p:cNvSpPr/>
            <p:nvPr/>
          </p:nvSpPr>
          <p:spPr>
            <a:xfrm rot="16200000">
              <a:off x="1373121" y="992940"/>
              <a:ext cx="576063" cy="45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18FBF52A-F09E-4406-9755-52E82DBCA7AD}"/>
                </a:ext>
              </a:extLst>
            </p:cNvPr>
            <p:cNvSpPr/>
            <p:nvPr/>
          </p:nvSpPr>
          <p:spPr>
            <a:xfrm rot="16200000">
              <a:off x="2120984" y="1579254"/>
              <a:ext cx="576064" cy="614131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1C79C764-976E-4DD9-B6B2-29F3C562A1C0}"/>
                </a:ext>
              </a:extLst>
            </p:cNvPr>
            <p:cNvSpPr/>
            <p:nvPr/>
          </p:nvSpPr>
          <p:spPr>
            <a:xfrm rot="16200000">
              <a:off x="2061446" y="870261"/>
              <a:ext cx="576064" cy="29107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996AFE91-69BD-4FC8-A599-817145306CEF}"/>
                </a:ext>
              </a:extLst>
            </p:cNvPr>
            <p:cNvSpPr/>
            <p:nvPr/>
          </p:nvSpPr>
          <p:spPr>
            <a:xfrm rot="5400000">
              <a:off x="2967627" y="1452749"/>
              <a:ext cx="369332" cy="29107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9F47803-0683-45F2-8B11-889062161552}"/>
                    </a:ext>
                  </a:extLst>
                </p:cNvPr>
                <p:cNvSpPr txBox="1"/>
                <p:nvPr/>
              </p:nvSpPr>
              <p:spPr>
                <a:xfrm>
                  <a:off x="902875" y="35472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9F47803-0683-45F2-8B11-889062161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75" y="354722"/>
                  <a:ext cx="430994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79910C1-AB07-4A30-A9B4-2AC71D8B9B6C}"/>
                    </a:ext>
                  </a:extLst>
                </p:cNvPr>
                <p:cNvSpPr txBox="1"/>
                <p:nvPr/>
              </p:nvSpPr>
              <p:spPr>
                <a:xfrm>
                  <a:off x="890835" y="1627640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79910C1-AB07-4A30-A9B4-2AC71D8B9B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35" y="1627640"/>
                  <a:ext cx="43099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FD40803-991D-48BB-97DB-A887334C0899}"/>
                    </a:ext>
                  </a:extLst>
                </p:cNvPr>
                <p:cNvSpPr txBox="1"/>
                <p:nvPr/>
              </p:nvSpPr>
              <p:spPr>
                <a:xfrm>
                  <a:off x="1501164" y="35472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FD40803-991D-48BB-97DB-A887334C0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164" y="354722"/>
                  <a:ext cx="430994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B112F06-C906-45C1-B151-50AEE5940AED}"/>
                    </a:ext>
                  </a:extLst>
                </p:cNvPr>
                <p:cNvSpPr txBox="1"/>
                <p:nvPr/>
              </p:nvSpPr>
              <p:spPr>
                <a:xfrm>
                  <a:off x="2671129" y="1816477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B112F06-C906-45C1-B151-50AEE5940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1129" y="1816477"/>
                  <a:ext cx="43099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72608C3-99F8-41AE-A706-8FF3D5989417}"/>
                    </a:ext>
                  </a:extLst>
                </p:cNvPr>
                <p:cNvSpPr txBox="1"/>
                <p:nvPr/>
              </p:nvSpPr>
              <p:spPr>
                <a:xfrm>
                  <a:off x="2285088" y="358472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72608C3-99F8-41AE-A706-8FF3D5989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088" y="358472"/>
                  <a:ext cx="430994" cy="369332"/>
                </a:xfrm>
                <a:prstGeom prst="rect">
                  <a:avLst/>
                </a:prstGeom>
                <a:blipFill>
                  <a:blip r:embed="rId2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3C6F808-A248-40B3-8BE5-222F780648A4}"/>
                    </a:ext>
                  </a:extLst>
                </p:cNvPr>
                <p:cNvSpPr txBox="1"/>
                <p:nvPr/>
              </p:nvSpPr>
              <p:spPr>
                <a:xfrm>
                  <a:off x="3209825" y="1388228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3C6F808-A248-40B3-8BE5-222F78064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825" y="1388228"/>
                  <a:ext cx="430994" cy="369332"/>
                </a:xfrm>
                <a:prstGeom prst="rect">
                  <a:avLst/>
                </a:prstGeom>
                <a:blipFill>
                  <a:blip r:embed="rId2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85D96E13-DA92-432D-BA81-9D83BAAA8B62}"/>
                </a:ext>
              </a:extLst>
            </p:cNvPr>
            <p:cNvSpPr/>
            <p:nvPr/>
          </p:nvSpPr>
          <p:spPr>
            <a:xfrm rot="16200000" flipV="1">
              <a:off x="2976325" y="763181"/>
              <a:ext cx="369332" cy="29107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AF7DB45-B984-43DC-B59D-1A63E0E588CF}"/>
                    </a:ext>
                  </a:extLst>
                </p:cNvPr>
                <p:cNvSpPr txBox="1"/>
                <p:nvPr/>
              </p:nvSpPr>
              <p:spPr>
                <a:xfrm>
                  <a:off x="3209825" y="354721"/>
                  <a:ext cx="430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AF7DB45-B984-43DC-B59D-1A63E0E58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825" y="354721"/>
                  <a:ext cx="430994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3338078"/>
      </p:ext>
    </p:extLst>
  </p:cSld>
  <p:clrMapOvr>
    <a:masterClrMapping/>
  </p:clrMapOvr>
  <p:transition advClick="0"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4"/>
          <p:cNvGraphicFramePr>
            <a:graphicFrameLocks noGrp="1"/>
          </p:cNvGraphicFramePr>
          <p:nvPr/>
        </p:nvGraphicFramePr>
        <p:xfrm>
          <a:off x="539552" y="548680"/>
          <a:ext cx="7704137" cy="3444240"/>
        </p:xfrm>
        <a:graphic>
          <a:graphicData uri="http://schemas.openxmlformats.org/drawingml/2006/table">
            <a:tbl>
              <a:tblPr/>
              <a:tblGrid>
                <a:gridCol w="122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Georgia" pitchFamily="18" charset="0"/>
                        </a:rPr>
                        <a:t>Гас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Georgia" pitchFamily="18" charset="0"/>
                        </a:rPr>
                        <a:t>Концентрација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1750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Georgia" pitchFamily="18" charset="0"/>
                        </a:rPr>
                        <a:t>Концентрација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2003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Georgia" pitchFamily="18" charset="0"/>
                        </a:rPr>
                        <a:t>Проценат промене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Georgia" pitchFamily="18" charset="0"/>
                        </a:rPr>
                        <a:t>Природни и антропогени извори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Угљен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Диоксид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280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ppm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376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ppm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Органски распад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Шумски пожари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Вулкани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Сагоревање фосилних горива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Промена намене земљишта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Метан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0.71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ppm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1.79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ppm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152%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Мочваре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Органски распад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Термити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Сагоревање биомасе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Узгајање пиринча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Сточарство.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Оксиди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Азота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270 ppb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319 ppb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18%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Шуме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Прерије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Океани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Земљиште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Ђубриво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Сагоревање биомасе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Сагоревање фосилних горива.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Хлорофлуоро угљоводоници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(CFCs)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880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ppt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Расхладни уређаји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 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Спреј аеросоли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;</a:t>
                      </a: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Раствори за прање.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Озон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Непознато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Варира са географском ширином и надморском висином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 правилу опада у стратосфери а расте у тропосфери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Фотореакција Сунчевог зрачења и молекуларног кисеоника и фотохемијске реакције у тропосферском смогу.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25"/>
          <p:cNvSpPr>
            <a:spLocks noChangeArrowheads="1"/>
          </p:cNvSpPr>
          <p:nvPr/>
        </p:nvSpPr>
        <p:spPr bwMode="auto">
          <a:xfrm>
            <a:off x="1619672" y="4941168"/>
            <a:ext cx="532859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sr-Cyrl-RS" sz="14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Историјска еволуција концентрације гасова стаклене баште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07504" y="476672"/>
            <a:ext cx="5040560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Простирање топлотне енергије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79388" y="6381750"/>
            <a:ext cx="433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400">
                <a:latin typeface="Georgia" pitchFamily="18" charset="0"/>
              </a:rPr>
              <a:t>5-7</a:t>
            </a:r>
            <a:endParaRPr lang="en-US" sz="1400">
              <a:latin typeface="Georgia" pitchFamily="18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867474" cy="2952328"/>
          </a:xfrm>
          <a:prstGeom prst="rect">
            <a:avLst/>
          </a:prstGeom>
          <a:ln>
            <a:headEnd/>
            <a:tailEnd/>
          </a:ln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/>
            <a:contourClr>
              <a:schemeClr val="accent3">
                <a:tint val="10000"/>
                <a:satMod val="1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5" name="Rectangle 14"/>
          <p:cNvSpPr/>
          <p:nvPr/>
        </p:nvSpPr>
        <p:spPr>
          <a:xfrm>
            <a:off x="5652120" y="4149080"/>
            <a:ext cx="2160240" cy="1323439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rgbClr val="66FF33"/>
                </a:solidFill>
                <a:latin typeface="Georgia" pitchFamily="18" charset="0"/>
              </a:rPr>
              <a:t>Радијација (зрачење)</a:t>
            </a:r>
            <a:r>
              <a:rPr lang="sr-Latn-CS" sz="1600" b="1" dirty="0">
                <a:solidFill>
                  <a:srgbClr val="66FF33"/>
                </a:solidFill>
                <a:latin typeface="Georgia" pitchFamily="18" charset="0"/>
              </a:rPr>
              <a:t> </a:t>
            </a:r>
            <a:endParaRPr lang="sr-Cyrl-RS" sz="1600" b="1" dirty="0">
              <a:solidFill>
                <a:srgbClr val="66FF33"/>
              </a:solidFill>
              <a:latin typeface="Georgia" pitchFamily="18" charset="0"/>
            </a:endParaRPr>
          </a:p>
          <a:p>
            <a:pPr algn="ctr"/>
            <a:r>
              <a:rPr lang="sr-Latn-CS" sz="1600" b="1" dirty="0">
                <a:solidFill>
                  <a:srgbClr val="66FF33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66FF33"/>
                </a:solidFill>
                <a:latin typeface="Georgia" pitchFamily="18" charset="0"/>
              </a:rPr>
              <a:t>енергија се преноси електромагнетним таласима</a:t>
            </a:r>
            <a:endParaRPr lang="sr-Latn-CS" sz="1600" dirty="0">
              <a:solidFill>
                <a:srgbClr val="66FF33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0152" y="332656"/>
            <a:ext cx="2160240" cy="1815882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Конвекција (струјање)</a:t>
            </a:r>
            <a:r>
              <a:rPr lang="sr-Latn-CS" sz="1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sr-Cyrl-RS" sz="16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sr-Cyrl-RS" sz="16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Загрејани делићи флуида се, као лакши, крећу на горе а хладнији на доле.</a:t>
            </a:r>
            <a:endParaRPr lang="sr-Latn-CS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3861048"/>
            <a:ext cx="2160240" cy="1323439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rgbClr val="66FF33"/>
                </a:solidFill>
                <a:latin typeface="Georgia" pitchFamily="18" charset="0"/>
              </a:rPr>
              <a:t>Кондукција (провођење)</a:t>
            </a:r>
            <a:r>
              <a:rPr lang="sr-Latn-CS" sz="1600" b="1" dirty="0">
                <a:solidFill>
                  <a:srgbClr val="66FF33"/>
                </a:solidFill>
                <a:latin typeface="Georgia" pitchFamily="18" charset="0"/>
              </a:rPr>
              <a:t>  </a:t>
            </a:r>
            <a:r>
              <a:rPr lang="sr-Cyrl-RS" sz="1600" dirty="0">
                <a:solidFill>
                  <a:srgbClr val="66FF33"/>
                </a:solidFill>
                <a:latin typeface="Georgia" pitchFamily="18" charset="0"/>
              </a:rPr>
              <a:t>енергија се преноси са честице на честицу.</a:t>
            </a:r>
            <a:endParaRPr lang="sr-Latn-CS" sz="1600" dirty="0">
              <a:solidFill>
                <a:srgbClr val="66FF33"/>
              </a:solidFill>
              <a:latin typeface="Georg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1760" y="2780928"/>
            <a:ext cx="1944216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rgbClr val="FFFF00"/>
                </a:solidFill>
                <a:latin typeface="Georgia" pitchFamily="18" charset="0"/>
              </a:rPr>
              <a:t>Кондукција</a:t>
            </a:r>
            <a:endParaRPr lang="sr-Latn-CS" sz="8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35896" y="1988840"/>
            <a:ext cx="216024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Конвекција</a:t>
            </a:r>
            <a:endParaRPr lang="sr-Latn-C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48064" y="3429000"/>
            <a:ext cx="1656184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rgbClr val="FFFF00"/>
                </a:solidFill>
                <a:latin typeface="Georgia" pitchFamily="18" charset="0"/>
              </a:rPr>
              <a:t>Радијација</a:t>
            </a:r>
            <a:endParaRPr lang="sr-Latn-CS" sz="1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ovi | Dashbo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888432" cy="20303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/>
            <a:contourClr>
              <a:schemeClr val="accent4">
                <a:tint val="10000"/>
                <a:satMod val="13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9" name="Picture 2" descr="Beodom | Principi toplotne izolacije: transfer toplote kondukcijom,  konvekcijom i radijacij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464496" cy="17430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/>
          <p:cNvSpPr/>
          <p:nvPr/>
        </p:nvSpPr>
        <p:spPr>
          <a:xfrm>
            <a:off x="5220072" y="836712"/>
            <a:ext cx="3816424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sr-Cyrl-RS" sz="1500" i="1" dirty="0">
                <a:solidFill>
                  <a:srgbClr val="FF0000"/>
                </a:solidFill>
                <a:latin typeface="Georgia" pitchFamily="18" charset="0"/>
              </a:rPr>
              <a:t>Конвекција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 је врло ефикасан процес транспорта топлоте у поређењу са </a:t>
            </a:r>
            <a:r>
              <a:rPr lang="sr-Cyrl-RS" sz="1500" i="1" dirty="0">
                <a:solidFill>
                  <a:srgbClr val="FF0000"/>
                </a:solidFill>
                <a:latin typeface="Georgia" pitchFamily="18" charset="0"/>
              </a:rPr>
              <a:t>моле-куларним транспортом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eaLnBrk="1" hangingPunct="1"/>
            <a:endParaRPr lang="sr-Cyrl-RS" sz="1500" dirty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/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Уколико би на неки начин успели да искључимо конвекцију </a:t>
            </a:r>
            <a:r>
              <a:rPr lang="sr-Cyrl-RS" sz="1500" dirty="0">
                <a:solidFill>
                  <a:srgbClr val="00B0F0"/>
                </a:solidFill>
                <a:latin typeface="Georgia" pitchFamily="18" charset="0"/>
              </a:rPr>
              <a:t>за загревање 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ваздуха у соби би били </a:t>
            </a:r>
            <a:r>
              <a:rPr lang="sr-Cyrl-RS" sz="1500" dirty="0">
                <a:solidFill>
                  <a:srgbClr val="00B0F0"/>
                </a:solidFill>
                <a:latin typeface="Georgia" pitchFamily="18" charset="0"/>
              </a:rPr>
              <a:t>потребни дани</a:t>
            </a:r>
          </a:p>
          <a:p>
            <a:pPr eaLnBrk="1" hangingPunct="1"/>
            <a:endParaRPr lang="sr-Cyrl-RS" sz="1500" dirty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/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Конвекцијом се може преносити као </a:t>
            </a:r>
            <a:r>
              <a:rPr lang="sr-Cyrl-RS" sz="1500" dirty="0">
                <a:solidFill>
                  <a:srgbClr val="66FF33"/>
                </a:solidFill>
                <a:latin typeface="Georgia" pitchFamily="18" charset="0"/>
              </a:rPr>
              <a:t>осетна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 тако и </a:t>
            </a:r>
            <a:r>
              <a:rPr lang="sr-Cyrl-RS" sz="1500" dirty="0">
                <a:solidFill>
                  <a:srgbClr val="66FF33"/>
                </a:solidFill>
                <a:latin typeface="Georgia" pitchFamily="18" charset="0"/>
              </a:rPr>
              <a:t>латентна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 топлота.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2708920"/>
            <a:ext cx="4536504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sr-Cyrl-RS" sz="1500" dirty="0">
                <a:solidFill>
                  <a:srgbClr val="00B0F0"/>
                </a:solidFill>
                <a:latin typeface="Georgia" pitchFamily="18" charset="0"/>
              </a:rPr>
              <a:t>Осетна топлота 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доводи до промене температуре тела.</a:t>
            </a:r>
          </a:p>
          <a:p>
            <a:pPr eaLnBrk="1" hangingPunct="1"/>
            <a:endParaRPr lang="sr-Cyrl-RS" sz="1500" dirty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/>
            <a:r>
              <a:rPr lang="sr-Cyrl-RS" sz="1500" dirty="0">
                <a:solidFill>
                  <a:srgbClr val="00B0F0"/>
                </a:solidFill>
                <a:latin typeface="Georgia" pitchFamily="18" charset="0"/>
              </a:rPr>
              <a:t>Латентна топлота 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не изазива промену темпера</a:t>
            </a:r>
            <a:r>
              <a:rPr lang="sr-Latn-RS" sz="1500" dirty="0">
                <a:solidFill>
                  <a:srgbClr val="FFFF00"/>
                </a:solidFill>
                <a:latin typeface="Georgia" pitchFamily="18" charset="0"/>
              </a:rPr>
              <a:t>-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туре већ агрегатног стања. </a:t>
            </a:r>
          </a:p>
          <a:p>
            <a:pPr eaLnBrk="1" hangingPunct="1"/>
            <a:endParaRPr lang="sr-Cyrl-RS" sz="1500" dirty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/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Изнад </a:t>
            </a:r>
            <a:r>
              <a:rPr lang="sr-Cyrl-RS" sz="1500" dirty="0">
                <a:solidFill>
                  <a:srgbClr val="00B0F0"/>
                </a:solidFill>
                <a:latin typeface="Georgia" pitchFamily="18" charset="0"/>
              </a:rPr>
              <a:t>водене површине 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флукс латентне топло</a:t>
            </a:r>
            <a:r>
              <a:rPr lang="sr-Latn-RS" sz="1500" dirty="0">
                <a:solidFill>
                  <a:srgbClr val="FFFF00"/>
                </a:solidFill>
                <a:latin typeface="Georgia" pitchFamily="18" charset="0"/>
              </a:rPr>
              <a:t>-</a:t>
            </a:r>
            <a:r>
              <a:rPr lang="sr-Cyrl-RS" sz="1500" dirty="0">
                <a:solidFill>
                  <a:srgbClr val="FFFF00"/>
                </a:solidFill>
                <a:latin typeface="Georgia" pitchFamily="18" charset="0"/>
              </a:rPr>
              <a:t>те је већи од флукса осетне топлоте.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1" name="Picture 13" descr="inco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706813" cy="3203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79388" y="6381750"/>
            <a:ext cx="433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400">
                <a:latin typeface="Georgia" pitchFamily="18" charset="0"/>
              </a:rPr>
              <a:t>5-7</a:t>
            </a:r>
            <a:endParaRPr lang="en-US" sz="1400">
              <a:latin typeface="Georgia" pitchFamily="18" charset="0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28596" y="500042"/>
            <a:ext cx="5464628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Биланс зрачења на површини Земље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464347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Активна апсорпциона површина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(слој) – површински слој Земље у којем се апсорбује сво зрачење  (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осим рефлектованог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) које падне на њега.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4282" y="2928934"/>
            <a:ext cx="471490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sr-Cyrl-RS" sz="1600" b="1" dirty="0">
                <a:solidFill>
                  <a:srgbClr val="FF0000"/>
                </a:solidFill>
                <a:latin typeface="Georgia" pitchFamily="18" charset="0"/>
              </a:rPr>
              <a:t>Биланс зрачења </a:t>
            </a:r>
            <a:r>
              <a:rPr lang="sr-Cyrl-RS" sz="1600" b="1" dirty="0">
                <a:solidFill>
                  <a:srgbClr val="FFC000"/>
                </a:solidFill>
                <a:latin typeface="Georgia" pitchFamily="18" charset="0"/>
              </a:rPr>
              <a:t>представља алгебарски збир  краткоталасног и дуготаласног зра-чења.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4282" y="4143380"/>
            <a:ext cx="471490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sr-Latn-CS" sz="2400" b="1" dirty="0">
                <a:solidFill>
                  <a:srgbClr val="00B0F0"/>
                </a:solidFill>
                <a:latin typeface="Georgia" pitchFamily="18" charset="0"/>
              </a:rPr>
              <a:t>B = G – R + B</a:t>
            </a:r>
            <a:r>
              <a:rPr lang="sr-Latn-CS" sz="2400" b="1" baseline="-25000" dirty="0">
                <a:solidFill>
                  <a:srgbClr val="00B0F0"/>
                </a:solidFill>
                <a:latin typeface="Georgia" pitchFamily="18" charset="0"/>
              </a:rPr>
              <a:t>A</a:t>
            </a:r>
            <a:r>
              <a:rPr lang="sr-Latn-CS" sz="2400" b="1" dirty="0">
                <a:solidFill>
                  <a:srgbClr val="00B0F0"/>
                </a:solidFill>
                <a:latin typeface="Georgia" pitchFamily="18" charset="0"/>
              </a:rPr>
              <a:t> – r – B</a:t>
            </a:r>
            <a:r>
              <a:rPr lang="sr-Latn-CS" sz="2400" b="1" baseline="-25000" dirty="0">
                <a:solidFill>
                  <a:srgbClr val="00B0F0"/>
                </a:solidFill>
                <a:latin typeface="Georgia" pitchFamily="18" charset="0"/>
              </a:rPr>
              <a:t>z</a:t>
            </a:r>
            <a:endParaRPr lang="sr-Cyrl-RS" sz="24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282" y="4929198"/>
            <a:ext cx="857256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sr-Cyrl-RS" sz="1600" b="1" dirty="0">
                <a:solidFill>
                  <a:srgbClr val="FF0000"/>
                </a:solidFill>
                <a:latin typeface="Georgia" pitchFamily="18" charset="0"/>
              </a:rPr>
              <a:t>Енергетски биланс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на површини Земље поред 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биланса зрачења (</a:t>
            </a:r>
            <a:r>
              <a:rPr lang="en-US" b="1" dirty="0">
                <a:solidFill>
                  <a:srgbClr val="00B0F0"/>
                </a:solidFill>
                <a:latin typeface="Georgia" pitchFamily="18" charset="0"/>
              </a:rPr>
              <a:t>B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)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укључује  флуксеве 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латентне</a:t>
            </a:r>
            <a:r>
              <a:rPr lang="en-US" sz="1600" dirty="0">
                <a:solidFill>
                  <a:srgbClr val="FF0000"/>
                </a:solidFill>
                <a:latin typeface="Georgia" pitchFamily="18" charset="0"/>
              </a:rPr>
              <a:t> (</a:t>
            </a:r>
            <a:r>
              <a:rPr lang="en-US" b="1" dirty="0">
                <a:solidFill>
                  <a:srgbClr val="00B0F0"/>
                </a:solidFill>
                <a:latin typeface="Georgia" pitchFamily="18" charset="0"/>
              </a:rPr>
              <a:t>LE</a:t>
            </a:r>
            <a:r>
              <a:rPr lang="en-US" sz="1600" dirty="0">
                <a:solidFill>
                  <a:srgbClr val="FF0000"/>
                </a:solidFill>
                <a:latin typeface="Georgia" pitchFamily="18" charset="0"/>
              </a:rPr>
              <a:t>)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 и осетне топлоте </a:t>
            </a:r>
            <a:r>
              <a:rPr lang="en-US" sz="1600" dirty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en-US" b="1" dirty="0">
                <a:solidFill>
                  <a:srgbClr val="00B0F0"/>
                </a:solidFill>
                <a:latin typeface="Georgia" pitchFamily="18" charset="0"/>
              </a:rPr>
              <a:t>H</a:t>
            </a:r>
            <a:r>
              <a:rPr lang="en-US" sz="1600" dirty="0">
                <a:solidFill>
                  <a:srgbClr val="FF0000"/>
                </a:solidFill>
                <a:latin typeface="Georgia" pitchFamily="18" charset="0"/>
              </a:rPr>
              <a:t>)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као и </a:t>
            </a:r>
            <a:r>
              <a:rPr lang="sr-Cyrl-RS" sz="1600" dirty="0">
                <a:solidFill>
                  <a:srgbClr val="FF0000"/>
                </a:solidFill>
                <a:latin typeface="Georgia" pitchFamily="18" charset="0"/>
              </a:rPr>
              <a:t>флукс топлоте која се размени са тлом</a:t>
            </a:r>
            <a:r>
              <a:rPr lang="en-US" sz="1600" dirty="0">
                <a:solidFill>
                  <a:srgbClr val="FF0000"/>
                </a:solidFill>
                <a:latin typeface="Georgia" pitchFamily="18" charset="0"/>
              </a:rPr>
              <a:t> (</a:t>
            </a:r>
            <a:r>
              <a:rPr lang="en-US" b="1" dirty="0">
                <a:solidFill>
                  <a:srgbClr val="00B0F0"/>
                </a:solidFill>
                <a:latin typeface="Georgia" pitchFamily="18" charset="0"/>
              </a:rPr>
              <a:t>G</a:t>
            </a:r>
            <a:r>
              <a:rPr lang="en-US" sz="1600" dirty="0">
                <a:solidFill>
                  <a:srgbClr val="FF0000"/>
                </a:solidFill>
                <a:latin typeface="Georgia" pitchFamily="18" charset="0"/>
              </a:rPr>
              <a:t>)</a:t>
            </a:r>
            <a:r>
              <a:rPr lang="sr-Cyrl-RS" sz="1600" dirty="0">
                <a:solidFill>
                  <a:srgbClr val="FFC00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28794" y="6072206"/>
            <a:ext cx="471490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Latn-CS" sz="2400" b="1" dirty="0">
                <a:solidFill>
                  <a:srgbClr val="00B0F0"/>
                </a:solidFill>
                <a:latin typeface="Georgia" pitchFamily="18" charset="0"/>
              </a:rPr>
              <a:t>B + LE + H + G</a:t>
            </a:r>
            <a:r>
              <a:rPr lang="sr-Latn-CS" sz="2400" b="1" baseline="-25000" dirty="0">
                <a:solidFill>
                  <a:srgbClr val="00B0F0"/>
                </a:solidFill>
                <a:latin typeface="Georgia" pitchFamily="18" charset="0"/>
              </a:rPr>
              <a:t>z </a:t>
            </a:r>
            <a:r>
              <a:rPr lang="sr-Latn-CS" sz="2400" b="1" dirty="0">
                <a:solidFill>
                  <a:srgbClr val="00B0F0"/>
                </a:solidFill>
                <a:latin typeface="Georgia" pitchFamily="18" charset="0"/>
              </a:rPr>
              <a:t>= 0</a:t>
            </a:r>
            <a:endParaRPr lang="sr-Latn-CS" sz="2400" b="1" baseline="-25000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260648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2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Извори топлоте</a:t>
            </a:r>
            <a:endParaRPr lang="en-US" sz="12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1691680" y="1628800"/>
            <a:ext cx="5940152" cy="4536504"/>
            <a:chOff x="0" y="548680"/>
            <a:chExt cx="5940152" cy="4536504"/>
          </a:xfrm>
        </p:grpSpPr>
        <p:sp>
          <p:nvSpPr>
            <p:cNvPr id="7" name="Down Arrow 6"/>
            <p:cNvSpPr/>
            <p:nvPr/>
          </p:nvSpPr>
          <p:spPr>
            <a:xfrm>
              <a:off x="1907704" y="1556792"/>
              <a:ext cx="216024" cy="36004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060848"/>
              <a:ext cx="0" cy="144016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1115616" y="3501008"/>
              <a:ext cx="864096" cy="43204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403648" y="2636912"/>
              <a:ext cx="576064" cy="28803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0" y="4797152"/>
              <a:ext cx="5508104" cy="28803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Cyrl-RS" b="1" dirty="0">
                  <a:latin typeface="Times New Roman" pitchFamily="18" charset="0"/>
                  <a:cs typeface="Times New Roman" pitchFamily="18" charset="0"/>
                </a:rPr>
                <a:t>Апсорбовано зрачење 51 %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123728" y="2060848"/>
              <a:ext cx="0" cy="26642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627784" y="2708920"/>
              <a:ext cx="1008112" cy="5040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123728" y="2276872"/>
              <a:ext cx="648072" cy="4320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123728" y="3212976"/>
              <a:ext cx="1008112" cy="6480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195736" y="3789040"/>
              <a:ext cx="2016224" cy="936104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211960" y="2060848"/>
              <a:ext cx="0" cy="172819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31840" y="3356992"/>
              <a:ext cx="1080120" cy="50405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7"/>
            </p:cNvCxnSpPr>
            <p:nvPr/>
          </p:nvCxnSpPr>
          <p:spPr>
            <a:xfrm flipV="1">
              <a:off x="3488261" y="2348880"/>
              <a:ext cx="723699" cy="43385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4"/>
            </p:cNvCxnSpPr>
            <p:nvPr/>
          </p:nvCxnSpPr>
          <p:spPr>
            <a:xfrm>
              <a:off x="3131840" y="3212976"/>
              <a:ext cx="0" cy="15121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Up Arrow 20"/>
            <p:cNvSpPr/>
            <p:nvPr/>
          </p:nvSpPr>
          <p:spPr>
            <a:xfrm>
              <a:off x="4067944" y="1484784"/>
              <a:ext cx="216024" cy="36004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42"/>
            <p:cNvSpPr txBox="1"/>
            <p:nvPr/>
          </p:nvSpPr>
          <p:spPr>
            <a:xfrm>
              <a:off x="323528" y="1988840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Cyrl-R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Апсорбовано у стратосфери</a:t>
              </a:r>
            </a:p>
            <a:p>
              <a:pPr algn="ctr"/>
              <a:r>
                <a:rPr lang="sr-Cyrl-R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2 %</a:t>
              </a:r>
              <a:endParaRPr 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43"/>
            <p:cNvSpPr txBox="1"/>
            <p:nvPr/>
          </p:nvSpPr>
          <p:spPr>
            <a:xfrm>
              <a:off x="251520" y="2996952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Cyrl-R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Апсорбовано у тропосфери  </a:t>
              </a:r>
            </a:p>
            <a:p>
              <a:pPr algn="ctr"/>
              <a:r>
                <a:rPr lang="sr-Cyrl-R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17 %</a:t>
              </a:r>
              <a:endParaRPr 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83768" y="1916832"/>
              <a:ext cx="14881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Cyrl-RS" sz="14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Рефлектовано од облака  20 %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45"/>
            <p:cNvSpPr txBox="1"/>
            <p:nvPr/>
          </p:nvSpPr>
          <p:spPr>
            <a:xfrm>
              <a:off x="0" y="4365104"/>
              <a:ext cx="2123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r-Cyrl-RS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Директно зрачење 28 %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46"/>
            <p:cNvSpPr txBox="1"/>
            <p:nvPr/>
          </p:nvSpPr>
          <p:spPr>
            <a:xfrm>
              <a:off x="1331640" y="548680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Cyrl-R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Соларна константа</a:t>
              </a:r>
            </a:p>
            <a:p>
              <a:pPr algn="ctr"/>
              <a:r>
                <a:rPr lang="sr-Cyrl-R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100 %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47"/>
            <p:cNvSpPr txBox="1"/>
            <p:nvPr/>
          </p:nvSpPr>
          <p:spPr>
            <a:xfrm>
              <a:off x="3563888" y="548680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Cyrl-RS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Планетарни албедо</a:t>
              </a:r>
            </a:p>
            <a:p>
              <a:pPr algn="ctr"/>
              <a:r>
                <a:rPr lang="sr-Cyrl-RS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30 %</a:t>
              </a:r>
              <a:endPara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48"/>
            <p:cNvSpPr txBox="1"/>
            <p:nvPr/>
          </p:nvSpPr>
          <p:spPr>
            <a:xfrm>
              <a:off x="3275856" y="4437112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r-Cyrl-RS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Дифузно зрачење 23 %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49"/>
            <p:cNvSpPr txBox="1"/>
            <p:nvPr/>
          </p:nvSpPr>
          <p:spPr>
            <a:xfrm>
              <a:off x="4248472" y="3501008"/>
              <a:ext cx="169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r-Cyrl-RS" sz="1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Рефлектовано од подлоге 4 %</a:t>
              </a:r>
              <a:endParaRPr 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50"/>
            <p:cNvSpPr txBox="1"/>
            <p:nvPr/>
          </p:nvSpPr>
          <p:spPr>
            <a:xfrm>
              <a:off x="4248472" y="2852936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r-Cyrl-RS" sz="1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Рефлектовано</a:t>
              </a:r>
            </a:p>
            <a:p>
              <a:r>
                <a:rPr lang="sr-Cyrl-RS" sz="1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од атмосфере 6 %</a:t>
              </a:r>
              <a:endParaRPr 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95536" y="76470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CC9900"/>
                </a:solidFill>
                <a:latin typeface="Georgia" pitchFamily="18" charset="0"/>
              </a:rPr>
              <a:t>Биланс</a:t>
            </a:r>
            <a:r>
              <a:rPr lang="en-US" b="1" i="1" dirty="0">
                <a:solidFill>
                  <a:srgbClr val="CC9900"/>
                </a:solidFill>
                <a:latin typeface="Georgia" pitchFamily="18" charset="0"/>
              </a:rPr>
              <a:t> </a:t>
            </a:r>
            <a:r>
              <a:rPr lang="en-US" b="1" i="1" dirty="0" err="1">
                <a:solidFill>
                  <a:srgbClr val="CC9900"/>
                </a:solidFill>
                <a:latin typeface="Georgia" pitchFamily="18" charset="0"/>
              </a:rPr>
              <a:t>краткоталасног</a:t>
            </a:r>
            <a:r>
              <a:rPr lang="en-US" b="1" i="1" dirty="0">
                <a:solidFill>
                  <a:srgbClr val="CC9900"/>
                </a:solidFill>
                <a:latin typeface="Georgia" pitchFamily="18" charset="0"/>
              </a:rPr>
              <a:t> </a:t>
            </a:r>
            <a:r>
              <a:rPr lang="en-US" b="1" i="1" dirty="0" err="1">
                <a:solidFill>
                  <a:srgbClr val="CC9900"/>
                </a:solidFill>
                <a:latin typeface="Georgia" pitchFamily="18" charset="0"/>
              </a:rPr>
              <a:t>зрачења</a:t>
            </a:r>
            <a:r>
              <a:rPr lang="en-US" b="1" i="1" dirty="0">
                <a:solidFill>
                  <a:srgbClr val="CC9900"/>
                </a:solidFill>
                <a:latin typeface="Georgia" pitchFamily="18" charset="0"/>
              </a:rPr>
              <a:t> у </a:t>
            </a:r>
            <a:r>
              <a:rPr lang="en-US" b="1" i="1" dirty="0" err="1">
                <a:solidFill>
                  <a:srgbClr val="CC9900"/>
                </a:solidFill>
                <a:latin typeface="Georgia" pitchFamily="18" charset="0"/>
              </a:rPr>
              <a:t>систему</a:t>
            </a:r>
            <a:r>
              <a:rPr lang="en-US" b="1" i="1" dirty="0">
                <a:solidFill>
                  <a:srgbClr val="CC9900"/>
                </a:solidFill>
                <a:latin typeface="Georgia" pitchFamily="18" charset="0"/>
              </a:rPr>
              <a:t> </a:t>
            </a:r>
            <a:r>
              <a:rPr lang="en-US" b="1" i="1" dirty="0" err="1">
                <a:solidFill>
                  <a:srgbClr val="CC9900"/>
                </a:solidFill>
                <a:latin typeface="Georgia" pitchFamily="18" charset="0"/>
              </a:rPr>
              <a:t>Земља-атмосфера</a:t>
            </a:r>
            <a:endParaRPr lang="en-US" b="1" i="1" dirty="0">
              <a:solidFill>
                <a:srgbClr val="CC9900"/>
              </a:solidFill>
              <a:latin typeface="Georgia" pitchFamily="18" charset="0"/>
            </a:endParaRPr>
          </a:p>
        </p:txBody>
      </p:sp>
      <p:sp>
        <p:nvSpPr>
          <p:cNvPr id="32" name="TextBox 50"/>
          <p:cNvSpPr txBox="1"/>
          <p:nvPr/>
        </p:nvSpPr>
        <p:spPr>
          <a:xfrm>
            <a:off x="3923928" y="472514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R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5720" y="5429264"/>
            <a:ext cx="8358246" cy="2857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4282" y="2643182"/>
            <a:ext cx="2071702" cy="150019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FFFF00"/>
                </a:solidFill>
                <a:latin typeface="Georgia" pitchFamily="18" charset="0"/>
              </a:rPr>
              <a:t>Атмосферска апсорпција Земљиног израчивања</a:t>
            </a:r>
          </a:p>
          <a:p>
            <a:pPr algn="ctr"/>
            <a:r>
              <a:rPr lang="sr-Cyrl-RS" sz="2000" b="1" dirty="0">
                <a:solidFill>
                  <a:srgbClr val="FF0000"/>
                </a:solidFill>
                <a:latin typeface="Georgia" pitchFamily="18" charset="0"/>
              </a:rPr>
              <a:t>111</a:t>
            </a:r>
            <a:endParaRPr lang="en-US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357158" y="4643446"/>
            <a:ext cx="1928826" cy="785818"/>
          </a:xfrm>
          <a:prstGeom prst="round1Rect">
            <a:avLst/>
          </a:prstGeom>
          <a:solidFill>
            <a:srgbClr val="00B0F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FFFF00"/>
                </a:solidFill>
                <a:latin typeface="Georgia" pitchFamily="18" charset="0"/>
              </a:rPr>
              <a:t>Земљино </a:t>
            </a:r>
          </a:p>
          <a:p>
            <a:pPr algn="ctr"/>
            <a:r>
              <a:rPr lang="sr-Cyrl-RS" sz="1400" b="1" dirty="0">
                <a:solidFill>
                  <a:srgbClr val="FFFF00"/>
                </a:solidFill>
                <a:latin typeface="Georgia" pitchFamily="18" charset="0"/>
              </a:rPr>
              <a:t>Израчивање</a:t>
            </a:r>
          </a:p>
          <a:p>
            <a:pPr algn="ctr"/>
            <a:r>
              <a:rPr lang="sr-Cyrl-RS" sz="2000" b="1" dirty="0">
                <a:solidFill>
                  <a:srgbClr val="FF0000"/>
                </a:solidFill>
                <a:latin typeface="Georgia" pitchFamily="18" charset="0"/>
              </a:rPr>
              <a:t>117</a:t>
            </a:r>
            <a:r>
              <a:rPr lang="sr-Latn-CS" sz="14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142976" y="4214818"/>
            <a:ext cx="214314" cy="285752"/>
          </a:xfrm>
          <a:prstGeom prst="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142976" y="2214554"/>
            <a:ext cx="214314" cy="285752"/>
          </a:xfrm>
          <a:prstGeom prst="up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5720" y="1214422"/>
            <a:ext cx="1928826" cy="785818"/>
          </a:xfrm>
          <a:prstGeom prst="roundRect">
            <a:avLst/>
          </a:prstGeom>
          <a:solidFill>
            <a:srgbClr val="00B0F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FFFF00"/>
                </a:solidFill>
                <a:latin typeface="Georgia" pitchFamily="18" charset="0"/>
              </a:rPr>
              <a:t>Одлази у космос</a:t>
            </a:r>
          </a:p>
          <a:p>
            <a:pPr algn="ctr"/>
            <a:r>
              <a:rPr lang="sr-Cyrl-RS" sz="2000" b="1" dirty="0">
                <a:solidFill>
                  <a:srgbClr val="FF0000"/>
                </a:solidFill>
                <a:latin typeface="Georgia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28926" y="2643182"/>
            <a:ext cx="2071702" cy="15001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FFFF00"/>
                </a:solidFill>
                <a:latin typeface="Georgia" pitchFamily="18" charset="0"/>
              </a:rPr>
              <a:t>Атмосферска емисија дуготаласног зрачења</a:t>
            </a:r>
          </a:p>
          <a:p>
            <a:pPr algn="ctr"/>
            <a:r>
              <a:rPr lang="sr-Cyrl-RS" sz="2000" b="1" dirty="0">
                <a:solidFill>
                  <a:srgbClr val="66FF33"/>
                </a:solidFill>
                <a:latin typeface="Georgia" pitchFamily="18" charset="0"/>
              </a:rPr>
              <a:t>160</a:t>
            </a:r>
            <a:endParaRPr lang="en-US" sz="2000" b="1" dirty="0">
              <a:solidFill>
                <a:srgbClr val="66FF33"/>
              </a:solidFill>
              <a:latin typeface="Georgia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57620" y="4286256"/>
            <a:ext cx="214314" cy="285752"/>
          </a:xfrm>
          <a:prstGeom prst="down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43240" y="4714884"/>
            <a:ext cx="1643074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FFFF00"/>
                </a:solidFill>
                <a:latin typeface="Georgia" pitchFamily="18" charset="0"/>
              </a:rPr>
              <a:t>Ка Земљи</a:t>
            </a:r>
          </a:p>
          <a:p>
            <a:pPr algn="ctr"/>
            <a:r>
              <a:rPr lang="sr-Cyrl-RS" sz="2000" b="1" dirty="0">
                <a:solidFill>
                  <a:srgbClr val="66FF33"/>
                </a:solidFill>
              </a:rPr>
              <a:t>96</a:t>
            </a:r>
            <a:endParaRPr lang="en-US" sz="2000" b="1" dirty="0">
              <a:solidFill>
                <a:srgbClr val="66FF33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71802" y="1285860"/>
            <a:ext cx="1643074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FFFF00"/>
                </a:solidFill>
                <a:latin typeface="Georgia" pitchFamily="18" charset="0"/>
              </a:rPr>
              <a:t>Ка космосу</a:t>
            </a:r>
          </a:p>
          <a:p>
            <a:pPr algn="ctr"/>
            <a:r>
              <a:rPr lang="sr-Cyrl-RS" sz="2000" b="1" dirty="0">
                <a:solidFill>
                  <a:srgbClr val="66FF33"/>
                </a:solidFill>
              </a:rPr>
              <a:t>64</a:t>
            </a:r>
            <a:endParaRPr lang="en-US" sz="2000" b="1" dirty="0">
              <a:solidFill>
                <a:srgbClr val="66FF33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3857620" y="2214554"/>
            <a:ext cx="214314" cy="285752"/>
          </a:xfrm>
          <a:prstGeom prst="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428860" y="3286124"/>
            <a:ext cx="428628" cy="214314"/>
          </a:xfrm>
          <a:prstGeom prst="righ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929322" y="5072074"/>
            <a:ext cx="285752" cy="335466"/>
          </a:xfrm>
          <a:prstGeom prst="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7929586" y="5072074"/>
            <a:ext cx="285752" cy="335466"/>
          </a:xfrm>
          <a:prstGeom prst="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14942" y="4286256"/>
            <a:ext cx="1643074" cy="642942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C00000"/>
                </a:solidFill>
                <a:latin typeface="Georgia" pitchFamily="18" charset="0"/>
              </a:rPr>
              <a:t>Флукс осетне топлоте</a:t>
            </a:r>
          </a:p>
          <a:p>
            <a:pPr algn="ctr"/>
            <a:r>
              <a:rPr lang="sr-Cyrl-RS" sz="2000" b="1" dirty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72330" y="4286256"/>
            <a:ext cx="1785950" cy="642942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C00000"/>
                </a:solidFill>
                <a:latin typeface="Georgia" pitchFamily="18" charset="0"/>
              </a:rPr>
              <a:t>Флукс латентне топлоте</a:t>
            </a:r>
          </a:p>
          <a:p>
            <a:pPr algn="ctr"/>
            <a:r>
              <a:rPr lang="sr-Cyrl-RS" sz="2000" b="1" dirty="0">
                <a:solidFill>
                  <a:srgbClr val="FF0000"/>
                </a:solidFill>
              </a:rPr>
              <a:t>23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14942" y="3286124"/>
            <a:ext cx="2786082" cy="785818"/>
            <a:chOff x="5214942" y="3286124"/>
            <a:chExt cx="2786082" cy="785818"/>
          </a:xfrm>
        </p:grpSpPr>
        <p:sp>
          <p:nvSpPr>
            <p:cNvPr id="26" name="Bent Arrow 25"/>
            <p:cNvSpPr/>
            <p:nvPr/>
          </p:nvSpPr>
          <p:spPr>
            <a:xfrm flipH="1">
              <a:off x="5572132" y="3286124"/>
              <a:ext cx="2428892" cy="785818"/>
            </a:xfrm>
            <a:prstGeom prst="bentArrow">
              <a:avLst>
                <a:gd name="adj1" fmla="val 25000"/>
                <a:gd name="adj2" fmla="val 22897"/>
                <a:gd name="adj3" fmla="val 0"/>
                <a:gd name="adj4" fmla="val 46834"/>
              </a:avLst>
            </a:prstGeom>
            <a:solidFill>
              <a:srgbClr val="92D05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ent Arrow 24"/>
            <p:cNvSpPr/>
            <p:nvPr/>
          </p:nvSpPr>
          <p:spPr>
            <a:xfrm flipH="1">
              <a:off x="5214942" y="3286124"/>
              <a:ext cx="857256" cy="78581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6834"/>
              </a:avLst>
            </a:prstGeom>
            <a:solidFill>
              <a:srgbClr val="92D05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Left Arrow 26"/>
          <p:cNvSpPr/>
          <p:nvPr/>
        </p:nvSpPr>
        <p:spPr>
          <a:xfrm rot="19662448">
            <a:off x="5241551" y="2292761"/>
            <a:ext cx="642942" cy="285752"/>
          </a:xfrm>
          <a:prstGeom prst="lef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15074" y="1285860"/>
            <a:ext cx="2286016" cy="1428760"/>
          </a:xfrm>
          <a:prstGeom prst="ellipse">
            <a:avLst/>
          </a:prstGeom>
          <a:solidFill>
            <a:schemeClr val="bg1">
              <a:lumMod val="6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rgbClr val="FFFF00"/>
                </a:solidFill>
                <a:latin typeface="Georgia" pitchFamily="18" charset="0"/>
              </a:rPr>
              <a:t>Апсорбовано краткоталасно зрачење</a:t>
            </a:r>
          </a:p>
          <a:p>
            <a:pPr algn="ctr"/>
            <a:r>
              <a:rPr lang="sr-Cyrl-RS" sz="2000" b="1" dirty="0">
                <a:solidFill>
                  <a:srgbClr val="FF0000"/>
                </a:solidFill>
                <a:latin typeface="Georgia" pitchFamily="18" charset="0"/>
              </a:rPr>
              <a:t>19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714480" y="285728"/>
            <a:ext cx="5929354" cy="70788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Енергетски биланс у систему </a:t>
            </a:r>
          </a:p>
          <a:p>
            <a:pPr algn="ctr"/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Сунце – Атмосфера – Земља.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18623</TotalTime>
  <Words>1418</Words>
  <Application>Microsoft Office PowerPoint</Application>
  <PresentationFormat>On-screen Show (4:3)</PresentationFormat>
  <Paragraphs>239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Cambria</vt:lpstr>
      <vt:lpstr>Franklin Gothic Book</vt:lpstr>
      <vt:lpstr>Georgia</vt:lpstr>
      <vt:lpstr>Wingdings 2</vt:lpstr>
      <vt:lpstr>Wingdings</vt:lpstr>
      <vt:lpstr>Cambria Math</vt:lpstr>
      <vt:lpstr>Calibri</vt:lpstr>
      <vt:lpstr>Arial</vt:lpstr>
      <vt:lpstr>Gabriola</vt:lpstr>
      <vt:lpstr>Perpetua</vt:lpstr>
      <vt:lpstr>Symbol</vt:lpstr>
      <vt:lpstr>Times New Roman</vt:lpstr>
      <vt:lpstr>Equity</vt:lpstr>
      <vt:lpstr>Извори топлоте за Земљину површину и атмосферу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Zagrevanje Zemlje i atmosfere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Vazdušna strujanja</dc:title>
  <dc:creator>Ivan Koči</dc:creator>
  <cp:lastModifiedBy>User</cp:lastModifiedBy>
  <cp:revision>932</cp:revision>
  <dcterms:created xsi:type="dcterms:W3CDTF">2008-11-06T18:44:51Z</dcterms:created>
  <dcterms:modified xsi:type="dcterms:W3CDTF">2021-10-25T07:22:24Z</dcterms:modified>
</cp:coreProperties>
</file>