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28"/>
  </p:notesMasterIdLst>
  <p:sldIdLst>
    <p:sldId id="284" r:id="rId2"/>
    <p:sldId id="358" r:id="rId3"/>
    <p:sldId id="343" r:id="rId4"/>
    <p:sldId id="345" r:id="rId5"/>
    <p:sldId id="346" r:id="rId6"/>
    <p:sldId id="336" r:id="rId7"/>
    <p:sldId id="389" r:id="rId8"/>
    <p:sldId id="339" r:id="rId9"/>
    <p:sldId id="385" r:id="rId10"/>
    <p:sldId id="340" r:id="rId11"/>
    <p:sldId id="388" r:id="rId12"/>
    <p:sldId id="387" r:id="rId13"/>
    <p:sldId id="354" r:id="rId14"/>
    <p:sldId id="356" r:id="rId15"/>
    <p:sldId id="355" r:id="rId16"/>
    <p:sldId id="337" r:id="rId17"/>
    <p:sldId id="357" r:id="rId18"/>
    <p:sldId id="347" r:id="rId19"/>
    <p:sldId id="362" r:id="rId20"/>
    <p:sldId id="353" r:id="rId21"/>
    <p:sldId id="363" r:id="rId22"/>
    <p:sldId id="369" r:id="rId23"/>
    <p:sldId id="370" r:id="rId24"/>
    <p:sldId id="371" r:id="rId25"/>
    <p:sldId id="384" r:id="rId26"/>
    <p:sldId id="390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Franklin Gothic Book" panose="020B0503020102020204" pitchFamily="34" charset="0"/>
      <p:regular r:id="rId38"/>
      <p:italic r:id="rId39"/>
    </p:embeddedFont>
    <p:embeddedFont>
      <p:font typeface="Gabriola" panose="04040605051002020D02" pitchFamily="82" charset="0"/>
      <p:regular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Perpetua" panose="02020502060401020303" pitchFamily="18" charset="0"/>
      <p:regular r:id="rId45"/>
      <p:bold r:id="rId46"/>
      <p:italic r:id="rId47"/>
      <p:boldItalic r:id="rId48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1F3894-07BE-4507-8EC7-CA3B56CC37F0}">
          <p14:sldIdLst>
            <p14:sldId id="284"/>
            <p14:sldId id="358"/>
            <p14:sldId id="343"/>
            <p14:sldId id="345"/>
            <p14:sldId id="346"/>
            <p14:sldId id="336"/>
            <p14:sldId id="389"/>
            <p14:sldId id="339"/>
            <p14:sldId id="385"/>
            <p14:sldId id="340"/>
            <p14:sldId id="388"/>
            <p14:sldId id="387"/>
            <p14:sldId id="354"/>
            <p14:sldId id="356"/>
            <p14:sldId id="355"/>
            <p14:sldId id="337"/>
            <p14:sldId id="357"/>
            <p14:sldId id="347"/>
            <p14:sldId id="362"/>
            <p14:sldId id="353"/>
            <p14:sldId id="363"/>
            <p14:sldId id="369"/>
            <p14:sldId id="370"/>
            <p14:sldId id="371"/>
            <p14:sldId id="384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3300"/>
    <a:srgbClr val="66FF33"/>
    <a:srgbClr val="9999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3" autoAdjust="0"/>
  </p:normalViewPr>
  <p:slideViewPr>
    <p:cSldViewPr>
      <p:cViewPr varScale="1">
        <p:scale>
          <a:sx n="90" d="100"/>
          <a:sy n="9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84D9-2115-4CE0-AA26-0FC3FFC1F78C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6370-33AE-4E23-8FD6-099AD80A2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33EDED-E5C3-4863-B317-111C61A6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2EE6-435F-4FC4-86F2-85CF0727B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22275-E9D8-454A-BF11-A8248B53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F10FBCA-E339-4622-A7C1-06823707CA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DAD6C6-4CFC-4B04-8AE7-14A456A0A7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A678B-A5E1-4254-A2C5-83964740AA2E}" type="slidenum">
              <a:rPr lang="en-US" altLang="sr-Latn-RS"/>
              <a:pPr/>
              <a:t>‹#›</a:t>
            </a:fld>
            <a:endParaRPr lang="en-US" altLang="sr-Latn-R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396470B-07DA-40F7-A31B-A5F309A0655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FAB64-95C5-4D00-9652-240B3DBF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FA79-B4BE-473F-9062-CEB4C609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3430-0C0B-4A6B-AA83-10C31A207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19D3-970B-4C5C-B96C-D8197682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64570-191D-401D-834A-51F08514D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C4A3-EEC6-4550-8380-5A93074F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3210-0359-4B93-9637-60F4E1B6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FADE-A7F4-4FDB-B6F0-C55DE5BF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76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9191077-A974-4A0E-AAAF-F244B0669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28" r:id="rId4"/>
    <p:sldLayoutId id="2147483729" r:id="rId5"/>
    <p:sldLayoutId id="2147483730" r:id="rId6"/>
    <p:sldLayoutId id="2147483731" r:id="rId7"/>
    <p:sldLayoutId id="2147483736" r:id="rId8"/>
    <p:sldLayoutId id="2147483737" r:id="rId9"/>
    <p:sldLayoutId id="2147483732" r:id="rId10"/>
    <p:sldLayoutId id="2147483733" r:id="rId11"/>
    <p:sldLayoutId id="2147483738" r:id="rId12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A406E8-5934-4270-874A-6F49D7DBE3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altLang="sr-Latn-RS" sz="4800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49783-96EE-49CC-BF35-31A1C8D3D930}"/>
              </a:ext>
            </a:extLst>
          </p:cNvPr>
          <p:cNvSpPr txBox="1"/>
          <p:nvPr/>
        </p:nvSpPr>
        <p:spPr>
          <a:xfrm>
            <a:off x="5580063" y="5445125"/>
            <a:ext cx="3240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Универзитет у Новом Саду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Пољопривредни факултет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проф. Илија Арсенић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109FB-562B-4D84-A7DB-495AA4E3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EDED-E5C3-4863-B317-111C61A683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>
            <a:extLst>
              <a:ext uri="{FF2B5EF4-FFF2-40B4-BE49-F238E27FC236}">
                <a16:creationId xmlns:a16="http://schemas.microsoft.com/office/drawing/2014/main" id="{3E5407AC-EFC5-4FFB-9090-EC7B14196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219200"/>
            <a:ext cx="8928992" cy="9136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sr-Latn-R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Пропустљив тип има потпун или делимични застор од крошње у горњем или средњем делу профила док су при дну отвори без жбуња. Има отворе само у доњој половини склопа. Ветропропустљивост се креће од 75%, између стабала до 30% у крошњама. Дејство се осећа на растојању 30-40 висина појаса 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sr-Latn-R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F4172C-6369-47AB-8DDC-7E36FD3B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94F31-EA1D-4B0B-96F0-EE40E578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143CB-13D9-4BB7-AEBE-DCCC64792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5328592" cy="3544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>
            <a:extLst>
              <a:ext uri="{FF2B5EF4-FFF2-40B4-BE49-F238E27FC236}">
                <a16:creationId xmlns:a16="http://schemas.microsoft.com/office/drawing/2014/main" id="{3E5407AC-EFC5-4FFB-9090-EC7B14196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836712"/>
            <a:ext cx="8928992" cy="9136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Непропустљив тип - има круне, стабло, и грмље у целом профилу. Површина отвора је мања од 5% док је ветропропустљивост међу крунама и стаблима мања од 30%. Дејство се осећа на растојању 20-30 висина појаса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F4172C-6369-47AB-8DDC-7E36FD3B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94F31-EA1D-4B0B-96F0-EE40E578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933C3C-4A27-45A5-8D03-AAA68950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35" y="1828208"/>
            <a:ext cx="6921130" cy="458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323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>
            <a:extLst>
              <a:ext uri="{FF2B5EF4-FFF2-40B4-BE49-F238E27FC236}">
                <a16:creationId xmlns:a16="http://schemas.microsoft.com/office/drawing/2014/main" id="{3E5407AC-EFC5-4FFB-9090-EC7B14196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219200"/>
            <a:ext cx="8928992" cy="9136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Ажурни тип је </a:t>
            </a:r>
            <a:r>
              <a:rPr lang="sr-Cyrl-RS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комбинација претходна два типа. К</a:t>
            </a:r>
            <a:r>
              <a:rPr lang="ru-RU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арактеристичан по равномерном распореду отвора по целом профилу. Нјегова ветропропустљивост између стабала се креће око 30% а у крунама од 30 до 75%. Дејство се осећа на растојању 40-50 висина појаса</a:t>
            </a:r>
            <a:endParaRPr lang="pl-PL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F4172C-6369-47AB-8DDC-7E36FD3B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94F31-EA1D-4B0B-96F0-EE40E578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02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>
            <a:extLst>
              <a:ext uri="{FF2B5EF4-FFF2-40B4-BE49-F238E27FC236}">
                <a16:creationId xmlns:a16="http://schemas.microsoft.com/office/drawing/2014/main" id="{5EA5163B-7F22-4C46-8789-B8543A928D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036496" cy="609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Непропустљив тип - има круне, стабло, и грмље у целом профилу. Површина отвора је мања од 5% док је ветропропустљивост међу крунама и стаблима мања од 30%.</a:t>
            </a:r>
            <a:endParaRPr lang="pl-PL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BB943C7C-C4B8-450E-B085-B4FC212FA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35" y="1295400"/>
            <a:ext cx="5051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CE262FC-5936-4218-88D9-317E379E4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1B8B3-A1D8-4C2A-9CC8-642BC624A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10278" name="Rectangle 6">
            <a:extLst>
              <a:ext uri="{FF2B5EF4-FFF2-40B4-BE49-F238E27FC236}">
                <a16:creationId xmlns:a16="http://schemas.microsoft.com/office/drawing/2014/main" id="{537002B0-40FC-42FB-9551-4A0C12903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3717032"/>
            <a:ext cx="89289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ветар пролази преко горње површине појаса већом брзином него што је имао на отвореном пољу (струјне линије се сажимају због смањења површине кроз коју ваздух протиче)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непосредно иза појаса ствара се заветрина у којој влада затишије. У овој зони затишија долази до појаве вртлога са хоризонталном осом која је паралелна дрвореду у појасу. Они се у виду ваљака спуштају до површине земљишта што у зиму изазива издувавање снега а у лето издувавање ситних честица прашине.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Серија хоризонталних вртлога простире се све даље од појаса у смеру ваздушног струјања и подиже се на све већу висину губећи у јачини.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приземљу заветрене стране задржава се хоризонтално струјање веома слабог интензитета док на извесној удаљености од појаса вихори нестају и поље ветра добија форму коју је имало</a:t>
            </a:r>
            <a:endParaRPr lang="pl-PL" sz="1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>
            <a:extLst>
              <a:ext uri="{FF2B5EF4-FFF2-40B4-BE49-F238E27FC236}">
                <a16:creationId xmlns:a16="http://schemas.microsoft.com/office/drawing/2014/main" id="{72321D0C-2DF8-439B-9528-13F39F45B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762000"/>
            <a:ext cx="8812088" cy="6096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Пропустљив тип има потпун или делимични застор од крошње у горњем или средњем делу профила док су при дну отвори без жбуња. Ветропропустљивост се креће од 75%, између стабала до 30% у крошњама</a:t>
            </a:r>
            <a:endParaRPr lang="pl-PL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2325" name="Rectangle 5">
            <a:extLst>
              <a:ext uri="{FF2B5EF4-FFF2-40B4-BE49-F238E27FC236}">
                <a16:creationId xmlns:a16="http://schemas.microsoft.com/office/drawing/2014/main" id="{16AC1DCD-7F15-4444-B67A-30C7F6B47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750227"/>
            <a:ext cx="8735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sr-Cyrl-RS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Део струјних линија у приземном слоју пролази између стабала већом брзином него код ажурног појаса, тако да је и одбацивање вртлога снажније, зона дејства дужа а заштита земљишта од издувавања боља</a:t>
            </a:r>
            <a:endParaRPr lang="sr-Latn-CS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6F7184D4-B0F3-451D-B70A-19B58B17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6388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1E3A2B9-8C13-4F68-9F1E-294C9308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627DE-5578-4EE5-B4A0-1D80D18B1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0" name="Rectangle 4">
            <a:extLst>
              <a:ext uri="{FF2B5EF4-FFF2-40B4-BE49-F238E27FC236}">
                <a16:creationId xmlns:a16="http://schemas.microsoft.com/office/drawing/2014/main" id="{DA5645FD-36DC-4FA9-BD20-F991DA8F1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83488" cy="4572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Ажурни тип је карактеристичан по равномерном распореду отвора по целом профилу. Његова ветропропустљивост између стабала се креће око 30% а у крунама од 30 до 75%.</a:t>
            </a:r>
            <a:endParaRPr lang="pl-PL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DFB655D2-D348-412D-BB8D-BA7B0CEF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008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302" name="Rectangle 6">
            <a:extLst>
              <a:ext uri="{FF2B5EF4-FFF2-40B4-BE49-F238E27FC236}">
                <a16:creationId xmlns:a16="http://schemas.microsoft.com/office/drawing/2014/main" id="{6F2D1832-74BB-4F85-9375-64C8FCAA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378435"/>
            <a:ext cx="88569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sr-Cyrl-R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itchFamily="18" charset="2"/>
              </a:rPr>
              <a:t>струјне линије се деле: један део прелази преко појаса као код непропустљивог типа, а други део пролази кроз отворе у појасу који делују као нека врста "аеродинамичке решетке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sr-Cyrl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sr-Cyrl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itchFamily="18" charset="2"/>
              </a:rPr>
              <a:t>хоризонталне струјне линије одбацују хоризонталне вихоре настале на заветреној страни, потискујући вртлоге на већу висину и не дозвољавајући им да се приближе површини земљишта у близини појаса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sr-Cyrl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sym typeface="Symbol" pitchFamily="18" charset="2"/>
              </a:rPr>
              <a:t> Овим се спречава издувавање и знатно повећава зона дејства појаса.</a:t>
            </a:r>
            <a:endParaRPr lang="it-IT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sym typeface="Symbol" pitchFamily="18" charset="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CC47318-B6B0-4DEF-A185-E1F192528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46C5D6-B5AC-4B06-AFDD-755879A5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6" name="Rectangle 6">
            <a:extLst>
              <a:ext uri="{FF2B5EF4-FFF2-40B4-BE49-F238E27FC236}">
                <a16:creationId xmlns:a16="http://schemas.microsoft.com/office/drawing/2014/main" id="{D5BFD994-8690-4FD1-BBFD-83465FAF9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73723"/>
            <a:ext cx="6019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sr-Latn-CS" sz="1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Промена брзине ветра  са удаљеношћу од препреке</a:t>
            </a:r>
            <a:endParaRPr lang="sr-Latn-C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29EC2-D1A0-4BEA-A64F-1A85246D2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72816"/>
            <a:ext cx="6410325" cy="142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81BDA8-1C85-41C3-BC5C-9D7249D94BF2}"/>
              </a:ext>
            </a:extLst>
          </p:cNvPr>
          <p:cNvSpPr txBox="1"/>
          <p:nvPr/>
        </p:nvSpPr>
        <p:spPr>
          <a:xfrm>
            <a:off x="899592" y="1738727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Правац ветра</a:t>
            </a:r>
            <a:endParaRPr lang="sr-Latn-RS" sz="1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D930A0-CD55-4601-AFC1-8119F3DB9700}"/>
              </a:ext>
            </a:extLst>
          </p:cNvPr>
          <p:cNvSpPr txBox="1"/>
          <p:nvPr/>
        </p:nvSpPr>
        <p:spPr>
          <a:xfrm>
            <a:off x="1259632" y="3275111"/>
            <a:ext cx="5379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Брзине ветра у односу на његову брзину на отвореном пољу.</a:t>
            </a:r>
            <a:endParaRPr lang="sr-Latn-RS" sz="1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95D2E12-E56D-45FA-9673-5361E4FB0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D2DBE-BFC1-4722-9313-43E84A144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8" name="Rectangle 4">
            <a:extLst>
              <a:ext uri="{FF2B5EF4-FFF2-40B4-BE49-F238E27FC236}">
                <a16:creationId xmlns:a16="http://schemas.microsoft.com/office/drawing/2014/main" id="{66AFB468-3751-4CD3-A2CA-597DA83D0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914400"/>
            <a:ext cx="8856984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Микроклиматске карактеристике зоне непосредно иза појаса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Смањен је биланс зрачења до 2</a:t>
            </a:r>
            <a:r>
              <a:rPr lang="sr-Latn-R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ru-RU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Температура ваздуха у приземном слоју је за 1 </a:t>
            </a:r>
            <a:r>
              <a:rPr lang="en-US" sz="1600" baseline="30000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1600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виша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Температура у површинском слоју земљишта је за 2 </a:t>
            </a:r>
            <a:r>
              <a:rPr lang="en-US" sz="1600" baseline="30000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n-US" sz="1600" dirty="0" err="1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виша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Интензитет испаравања је мањи за 10-20%</a:t>
            </a:r>
          </a:p>
          <a:p>
            <a:pPr algn="just">
              <a:lnSpc>
                <a:spcPct val="80000"/>
              </a:lnSpc>
              <a:defRPr/>
            </a:pP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Употребом пољозаштитних појасева постиже се:</a:t>
            </a:r>
          </a:p>
          <a:p>
            <a:pPr algn="just">
              <a:lnSpc>
                <a:spcPct val="80000"/>
              </a:lnSpc>
              <a:defRPr/>
            </a:pP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Смањује се брзина ветра, интензитет турбуленције, обим еолске ерозије, интензитет испаравања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Повећава се влажност земљишта и ваздуха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Поред селекционо-генетичких мера, агротехничких мера, агроклиматског реонирања и агротехничких мера (наводњавање, правилна обрада земљишта), пољозаштитни појасеви представљају меру борбе против суше</a:t>
            </a:r>
            <a:endParaRPr lang="sr-Latn-C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B9A17E-1787-4981-B745-030C7D213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A3A12-A1F2-40FF-8E83-A11E19CA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>
            <a:extLst>
              <a:ext uri="{FF2B5EF4-FFF2-40B4-BE49-F238E27FC236}">
                <a16:creationId xmlns:a16="http://schemas.microsoft.com/office/drawing/2014/main" id="{D7D89393-B6BB-4B65-ADEA-973167F6C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219200"/>
            <a:ext cx="8928992" cy="4191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Употреба</a:t>
            </a:r>
          </a:p>
          <a:p>
            <a:pPr marL="609600" indent="-6096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Непропустљиви - данас се користе само за заштиту саобраћајница од завејавања снегом или песком</a:t>
            </a:r>
          </a:p>
          <a:p>
            <a:pPr algn="just">
              <a:lnSpc>
                <a:spcPct val="80000"/>
              </a:lnSpc>
            </a:pPr>
            <a:endParaRPr lang="sr-Latn-CS" altLang="sr-Latn-RS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Ажурни и/или пропустљиви појасеви - углавном се препоручују за борбу против сувих ветрова и за заштиту од еолске ерозије користе; у крајевима са снежним зимама, где је снег важан фактор за обезбеђење влаге у земљишту и заштиту култура од мразева</a:t>
            </a:r>
          </a:p>
          <a:p>
            <a:pPr algn="just">
              <a:lnSpc>
                <a:spcPct val="80000"/>
              </a:lnSpc>
            </a:pPr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sz="1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Пропустљиви - најбољи су за подручја са јаким и изразито снежним зимама</a:t>
            </a:r>
          </a:p>
          <a:p>
            <a:pPr algn="just">
              <a:lnSpc>
                <a:spcPct val="80000"/>
              </a:lnSpc>
            </a:pPr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sr-Latn-R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Ажурни - примењују се у зонама где су зиме благе, али са јако израженим издувавањем земљишта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9FA726-FA9A-4FD9-A422-5D22FAA42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18B469-0BCC-497B-8E9F-C730CEBA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8842B346-922B-4133-AAC7-F597BA87FD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496" y="1505930"/>
            <a:ext cx="9145016" cy="1470025"/>
          </a:xfrm>
        </p:spPr>
        <p:txBody>
          <a:bodyPr/>
          <a:lstStyle/>
          <a:p>
            <a:r>
              <a:rPr lang="sr-Cyrl-RS" altLang="sr-Latn-R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Микрометеоролошки профили њивских култура</a:t>
            </a:r>
            <a:endParaRPr lang="en-US" altLang="sr-Latn-RS" sz="44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FCB7C8-AB6B-4CF1-A1EC-EAF14A85A11B}"/>
              </a:ext>
            </a:extLst>
          </p:cNvPr>
          <p:cNvSpPr txBox="1"/>
          <p:nvPr/>
        </p:nvSpPr>
        <p:spPr>
          <a:xfrm>
            <a:off x="5580063" y="5445125"/>
            <a:ext cx="3240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Универзитет у Новом Саду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Пољопривредни факултет</a:t>
            </a:r>
          </a:p>
          <a:p>
            <a:pPr algn="r">
              <a:defRPr/>
            </a:pPr>
            <a:r>
              <a:rPr lang="sr-Cyrl-R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проф. Илија Арсенић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9C985-BF20-485F-8743-8AB59689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3EDED-E5C3-4863-B317-111C61A683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>
            <a:extLst>
              <a:ext uri="{FF2B5EF4-FFF2-40B4-BE49-F238E27FC236}">
                <a16:creationId xmlns:a16="http://schemas.microsoft.com/office/drawing/2014/main" id="{C9A3E8F5-C10F-4332-9CDD-68FFDB8CC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89285"/>
            <a:ext cx="8928992" cy="2590352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При наиласку ветра на препреку доћи ће до промене правца и брзине ветра (зависно од облика, димензија и правца простирања препреке). У близини препреке доћи ће до појаве вртложења и појачане турбуленције.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Уколико се препрека простире у хоризонталном правцу онда ће на њеној наветреној страни доћи до појаве вртлога чија ће хоризонтална оса бити паралелна препреци. 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Ваздух се уздиже и пребацује преко препреке при чему се брзина ветра изнад препреке повећава.</a:t>
            </a:r>
            <a:endParaRPr lang="sr-Latn-C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CC049E-F5D1-4B44-A5A7-1416D0D10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A6AFDAB-1DDD-482A-B78B-8149D993B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DC9C2E-AC03-4582-B51A-9111789E06C4}"/>
              </a:ext>
            </a:extLst>
          </p:cNvPr>
          <p:cNvGrpSpPr/>
          <p:nvPr/>
        </p:nvGrpSpPr>
        <p:grpSpPr>
          <a:xfrm>
            <a:off x="1979712" y="4332776"/>
            <a:ext cx="5006948" cy="2324842"/>
            <a:chOff x="2040105" y="4152158"/>
            <a:chExt cx="5006948" cy="232484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180501-4337-4B8A-A128-5CEC60422C7C}"/>
                </a:ext>
              </a:extLst>
            </p:cNvPr>
            <p:cNvSpPr/>
            <p:nvPr/>
          </p:nvSpPr>
          <p:spPr>
            <a:xfrm>
              <a:off x="2051720" y="5052555"/>
              <a:ext cx="4953000" cy="1424445"/>
            </a:xfrm>
            <a:custGeom>
              <a:avLst/>
              <a:gdLst>
                <a:gd name="connsiteX0" fmla="*/ 0 w 4953000"/>
                <a:gd name="connsiteY0" fmla="*/ 1376398 h 1424445"/>
                <a:gd name="connsiteX1" fmla="*/ 266700 w 4953000"/>
                <a:gd name="connsiteY1" fmla="*/ 1366873 h 1424445"/>
                <a:gd name="connsiteX2" fmla="*/ 509587 w 4953000"/>
                <a:gd name="connsiteY2" fmla="*/ 1281148 h 1424445"/>
                <a:gd name="connsiteX3" fmla="*/ 719137 w 4953000"/>
                <a:gd name="connsiteY3" fmla="*/ 1185898 h 1424445"/>
                <a:gd name="connsiteX4" fmla="*/ 919162 w 4953000"/>
                <a:gd name="connsiteY4" fmla="*/ 1057310 h 1424445"/>
                <a:gd name="connsiteX5" fmla="*/ 1133475 w 4953000"/>
                <a:gd name="connsiteY5" fmla="*/ 895385 h 1424445"/>
                <a:gd name="connsiteX6" fmla="*/ 1347787 w 4953000"/>
                <a:gd name="connsiteY6" fmla="*/ 719173 h 1424445"/>
                <a:gd name="connsiteX7" fmla="*/ 1600200 w 4953000"/>
                <a:gd name="connsiteY7" fmla="*/ 485810 h 1424445"/>
                <a:gd name="connsiteX8" fmla="*/ 1833562 w 4953000"/>
                <a:gd name="connsiteY8" fmla="*/ 276260 h 1424445"/>
                <a:gd name="connsiteX9" fmla="*/ 2019300 w 4953000"/>
                <a:gd name="connsiteY9" fmla="*/ 147673 h 1424445"/>
                <a:gd name="connsiteX10" fmla="*/ 2209800 w 4953000"/>
                <a:gd name="connsiteY10" fmla="*/ 42898 h 1424445"/>
                <a:gd name="connsiteX11" fmla="*/ 2357437 w 4953000"/>
                <a:gd name="connsiteY11" fmla="*/ 19085 h 1424445"/>
                <a:gd name="connsiteX12" fmla="*/ 2462212 w 4953000"/>
                <a:gd name="connsiteY12" fmla="*/ 35 h 1424445"/>
                <a:gd name="connsiteX13" fmla="*/ 2576512 w 4953000"/>
                <a:gd name="connsiteY13" fmla="*/ 23848 h 1424445"/>
                <a:gd name="connsiteX14" fmla="*/ 2686050 w 4953000"/>
                <a:gd name="connsiteY14" fmla="*/ 61948 h 1424445"/>
                <a:gd name="connsiteX15" fmla="*/ 2805112 w 4953000"/>
                <a:gd name="connsiteY15" fmla="*/ 104810 h 1424445"/>
                <a:gd name="connsiteX16" fmla="*/ 2914650 w 4953000"/>
                <a:gd name="connsiteY16" fmla="*/ 195298 h 1424445"/>
                <a:gd name="connsiteX17" fmla="*/ 3019425 w 4953000"/>
                <a:gd name="connsiteY17" fmla="*/ 271498 h 1424445"/>
                <a:gd name="connsiteX18" fmla="*/ 3128962 w 4953000"/>
                <a:gd name="connsiteY18" fmla="*/ 366748 h 1424445"/>
                <a:gd name="connsiteX19" fmla="*/ 3276600 w 4953000"/>
                <a:gd name="connsiteY19" fmla="*/ 504860 h 1424445"/>
                <a:gd name="connsiteX20" fmla="*/ 3457575 w 4953000"/>
                <a:gd name="connsiteY20" fmla="*/ 671548 h 1424445"/>
                <a:gd name="connsiteX21" fmla="*/ 3629025 w 4953000"/>
                <a:gd name="connsiteY21" fmla="*/ 833473 h 1424445"/>
                <a:gd name="connsiteX22" fmla="*/ 3786187 w 4953000"/>
                <a:gd name="connsiteY22" fmla="*/ 976348 h 1424445"/>
                <a:gd name="connsiteX23" fmla="*/ 3933825 w 4953000"/>
                <a:gd name="connsiteY23" fmla="*/ 1085885 h 1424445"/>
                <a:gd name="connsiteX24" fmla="*/ 4138612 w 4953000"/>
                <a:gd name="connsiteY24" fmla="*/ 1214473 h 1424445"/>
                <a:gd name="connsiteX25" fmla="*/ 4391025 w 4953000"/>
                <a:gd name="connsiteY25" fmla="*/ 1338298 h 1424445"/>
                <a:gd name="connsiteX26" fmla="*/ 4633912 w 4953000"/>
                <a:gd name="connsiteY26" fmla="*/ 1409735 h 1424445"/>
                <a:gd name="connsiteX27" fmla="*/ 4795837 w 4953000"/>
                <a:gd name="connsiteY27" fmla="*/ 1424023 h 1424445"/>
                <a:gd name="connsiteX28" fmla="*/ 4953000 w 4953000"/>
                <a:gd name="connsiteY28" fmla="*/ 1419260 h 142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53000" h="1424445">
                  <a:moveTo>
                    <a:pt x="0" y="1376398"/>
                  </a:moveTo>
                  <a:lnTo>
                    <a:pt x="266700" y="1366873"/>
                  </a:lnTo>
                  <a:cubicBezTo>
                    <a:pt x="351631" y="1350998"/>
                    <a:pt x="434181" y="1311310"/>
                    <a:pt x="509587" y="1281148"/>
                  </a:cubicBezTo>
                  <a:cubicBezTo>
                    <a:pt x="584993" y="1250986"/>
                    <a:pt x="650875" y="1223204"/>
                    <a:pt x="719137" y="1185898"/>
                  </a:cubicBezTo>
                  <a:cubicBezTo>
                    <a:pt x="787400" y="1148592"/>
                    <a:pt x="850106" y="1105729"/>
                    <a:pt x="919162" y="1057310"/>
                  </a:cubicBezTo>
                  <a:cubicBezTo>
                    <a:pt x="988218" y="1008891"/>
                    <a:pt x="1062038" y="951741"/>
                    <a:pt x="1133475" y="895385"/>
                  </a:cubicBezTo>
                  <a:cubicBezTo>
                    <a:pt x="1204913" y="839029"/>
                    <a:pt x="1270000" y="787435"/>
                    <a:pt x="1347787" y="719173"/>
                  </a:cubicBezTo>
                  <a:cubicBezTo>
                    <a:pt x="1425574" y="650911"/>
                    <a:pt x="1519238" y="559629"/>
                    <a:pt x="1600200" y="485810"/>
                  </a:cubicBezTo>
                  <a:cubicBezTo>
                    <a:pt x="1681163" y="411991"/>
                    <a:pt x="1763712" y="332616"/>
                    <a:pt x="1833562" y="276260"/>
                  </a:cubicBezTo>
                  <a:cubicBezTo>
                    <a:pt x="1903412" y="219904"/>
                    <a:pt x="1956594" y="186567"/>
                    <a:pt x="2019300" y="147673"/>
                  </a:cubicBezTo>
                  <a:cubicBezTo>
                    <a:pt x="2082006" y="108779"/>
                    <a:pt x="2153444" y="64329"/>
                    <a:pt x="2209800" y="42898"/>
                  </a:cubicBezTo>
                  <a:cubicBezTo>
                    <a:pt x="2266156" y="21467"/>
                    <a:pt x="2315368" y="26229"/>
                    <a:pt x="2357437" y="19085"/>
                  </a:cubicBezTo>
                  <a:cubicBezTo>
                    <a:pt x="2399506" y="11941"/>
                    <a:pt x="2425700" y="-759"/>
                    <a:pt x="2462212" y="35"/>
                  </a:cubicBezTo>
                  <a:cubicBezTo>
                    <a:pt x="2498725" y="829"/>
                    <a:pt x="2539206" y="13529"/>
                    <a:pt x="2576512" y="23848"/>
                  </a:cubicBezTo>
                  <a:cubicBezTo>
                    <a:pt x="2613818" y="34167"/>
                    <a:pt x="2686050" y="61948"/>
                    <a:pt x="2686050" y="61948"/>
                  </a:cubicBezTo>
                  <a:cubicBezTo>
                    <a:pt x="2724150" y="75442"/>
                    <a:pt x="2767012" y="82585"/>
                    <a:pt x="2805112" y="104810"/>
                  </a:cubicBezTo>
                  <a:cubicBezTo>
                    <a:pt x="2843212" y="127035"/>
                    <a:pt x="2878931" y="167517"/>
                    <a:pt x="2914650" y="195298"/>
                  </a:cubicBezTo>
                  <a:cubicBezTo>
                    <a:pt x="2950369" y="223079"/>
                    <a:pt x="2983706" y="242923"/>
                    <a:pt x="3019425" y="271498"/>
                  </a:cubicBezTo>
                  <a:cubicBezTo>
                    <a:pt x="3055144" y="300073"/>
                    <a:pt x="3086100" y="327855"/>
                    <a:pt x="3128962" y="366748"/>
                  </a:cubicBezTo>
                  <a:cubicBezTo>
                    <a:pt x="3171824" y="405641"/>
                    <a:pt x="3276600" y="504860"/>
                    <a:pt x="3276600" y="504860"/>
                  </a:cubicBezTo>
                  <a:lnTo>
                    <a:pt x="3457575" y="671548"/>
                  </a:lnTo>
                  <a:cubicBezTo>
                    <a:pt x="3516312" y="726317"/>
                    <a:pt x="3574256" y="782673"/>
                    <a:pt x="3629025" y="833473"/>
                  </a:cubicBezTo>
                  <a:cubicBezTo>
                    <a:pt x="3683794" y="884273"/>
                    <a:pt x="3735387" y="934279"/>
                    <a:pt x="3786187" y="976348"/>
                  </a:cubicBezTo>
                  <a:cubicBezTo>
                    <a:pt x="3836987" y="1018417"/>
                    <a:pt x="3875088" y="1046198"/>
                    <a:pt x="3933825" y="1085885"/>
                  </a:cubicBezTo>
                  <a:cubicBezTo>
                    <a:pt x="3992562" y="1125572"/>
                    <a:pt x="4062412" y="1172404"/>
                    <a:pt x="4138612" y="1214473"/>
                  </a:cubicBezTo>
                  <a:cubicBezTo>
                    <a:pt x="4214812" y="1256542"/>
                    <a:pt x="4308475" y="1305754"/>
                    <a:pt x="4391025" y="1338298"/>
                  </a:cubicBezTo>
                  <a:cubicBezTo>
                    <a:pt x="4473575" y="1370842"/>
                    <a:pt x="4566443" y="1395448"/>
                    <a:pt x="4633912" y="1409735"/>
                  </a:cubicBezTo>
                  <a:cubicBezTo>
                    <a:pt x="4701381" y="1424022"/>
                    <a:pt x="4742656" y="1422436"/>
                    <a:pt x="4795837" y="1424023"/>
                  </a:cubicBezTo>
                  <a:cubicBezTo>
                    <a:pt x="4849018" y="1425611"/>
                    <a:pt x="4901009" y="1422435"/>
                    <a:pt x="4953000" y="141926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4D6408-F118-40C5-97CC-2A3CCE21C56A}"/>
                </a:ext>
              </a:extLst>
            </p:cNvPr>
            <p:cNvSpPr/>
            <p:nvPr/>
          </p:nvSpPr>
          <p:spPr>
            <a:xfrm>
              <a:off x="2041054" y="4869160"/>
              <a:ext cx="4895850" cy="1093436"/>
            </a:xfrm>
            <a:custGeom>
              <a:avLst/>
              <a:gdLst>
                <a:gd name="connsiteX0" fmla="*/ 0 w 4895850"/>
                <a:gd name="connsiteY0" fmla="*/ 1068887 h 1093436"/>
                <a:gd name="connsiteX1" fmla="*/ 295275 w 4895850"/>
                <a:gd name="connsiteY1" fmla="*/ 1068887 h 1093436"/>
                <a:gd name="connsiteX2" fmla="*/ 433388 w 4895850"/>
                <a:gd name="connsiteY2" fmla="*/ 1040312 h 1093436"/>
                <a:gd name="connsiteX3" fmla="*/ 623888 w 4895850"/>
                <a:gd name="connsiteY3" fmla="*/ 987924 h 1093436"/>
                <a:gd name="connsiteX4" fmla="*/ 776288 w 4895850"/>
                <a:gd name="connsiteY4" fmla="*/ 930774 h 1093436"/>
                <a:gd name="connsiteX5" fmla="*/ 985838 w 4895850"/>
                <a:gd name="connsiteY5" fmla="*/ 816474 h 1093436"/>
                <a:gd name="connsiteX6" fmla="*/ 1185863 w 4895850"/>
                <a:gd name="connsiteY6" fmla="*/ 687887 h 1093436"/>
                <a:gd name="connsiteX7" fmla="*/ 1395413 w 4895850"/>
                <a:gd name="connsiteY7" fmla="*/ 554537 h 1093436"/>
                <a:gd name="connsiteX8" fmla="*/ 1595438 w 4895850"/>
                <a:gd name="connsiteY8" fmla="*/ 397374 h 1093436"/>
                <a:gd name="connsiteX9" fmla="*/ 1747838 w 4895850"/>
                <a:gd name="connsiteY9" fmla="*/ 287837 h 1093436"/>
                <a:gd name="connsiteX10" fmla="*/ 1952625 w 4895850"/>
                <a:gd name="connsiteY10" fmla="*/ 173537 h 1093436"/>
                <a:gd name="connsiteX11" fmla="*/ 2157413 w 4895850"/>
                <a:gd name="connsiteY11" fmla="*/ 63999 h 1093436"/>
                <a:gd name="connsiteX12" fmla="*/ 2357438 w 4895850"/>
                <a:gd name="connsiteY12" fmla="*/ 6849 h 1093436"/>
                <a:gd name="connsiteX13" fmla="*/ 2614613 w 4895850"/>
                <a:gd name="connsiteY13" fmla="*/ 6849 h 1093436"/>
                <a:gd name="connsiteX14" fmla="*/ 2757488 w 4895850"/>
                <a:gd name="connsiteY14" fmla="*/ 59237 h 1093436"/>
                <a:gd name="connsiteX15" fmla="*/ 2962275 w 4895850"/>
                <a:gd name="connsiteY15" fmla="*/ 159249 h 1093436"/>
                <a:gd name="connsiteX16" fmla="*/ 3224213 w 4895850"/>
                <a:gd name="connsiteY16" fmla="*/ 330699 h 1093436"/>
                <a:gd name="connsiteX17" fmla="*/ 3429000 w 4895850"/>
                <a:gd name="connsiteY17" fmla="*/ 483099 h 1093436"/>
                <a:gd name="connsiteX18" fmla="*/ 3662363 w 4895850"/>
                <a:gd name="connsiteY18" fmla="*/ 649787 h 1093436"/>
                <a:gd name="connsiteX19" fmla="*/ 3919538 w 4895850"/>
                <a:gd name="connsiteY19" fmla="*/ 811712 h 1093436"/>
                <a:gd name="connsiteX20" fmla="*/ 4200525 w 4895850"/>
                <a:gd name="connsiteY20" fmla="*/ 949824 h 1093436"/>
                <a:gd name="connsiteX21" fmla="*/ 4424363 w 4895850"/>
                <a:gd name="connsiteY21" fmla="*/ 1030787 h 1093436"/>
                <a:gd name="connsiteX22" fmla="*/ 4729163 w 4895850"/>
                <a:gd name="connsiteY22" fmla="*/ 1087937 h 1093436"/>
                <a:gd name="connsiteX23" fmla="*/ 4895850 w 4895850"/>
                <a:gd name="connsiteY23" fmla="*/ 1087937 h 10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95850" h="1093436">
                  <a:moveTo>
                    <a:pt x="0" y="1068887"/>
                  </a:moveTo>
                  <a:cubicBezTo>
                    <a:pt x="111522" y="1071268"/>
                    <a:pt x="223044" y="1073650"/>
                    <a:pt x="295275" y="1068887"/>
                  </a:cubicBezTo>
                  <a:cubicBezTo>
                    <a:pt x="367506" y="1064124"/>
                    <a:pt x="378619" y="1053806"/>
                    <a:pt x="433388" y="1040312"/>
                  </a:cubicBezTo>
                  <a:cubicBezTo>
                    <a:pt x="488157" y="1026818"/>
                    <a:pt x="566738" y="1006180"/>
                    <a:pt x="623888" y="987924"/>
                  </a:cubicBezTo>
                  <a:cubicBezTo>
                    <a:pt x="681038" y="969668"/>
                    <a:pt x="715963" y="959349"/>
                    <a:pt x="776288" y="930774"/>
                  </a:cubicBezTo>
                  <a:cubicBezTo>
                    <a:pt x="836613" y="902199"/>
                    <a:pt x="917576" y="856955"/>
                    <a:pt x="985838" y="816474"/>
                  </a:cubicBezTo>
                  <a:cubicBezTo>
                    <a:pt x="1054101" y="775993"/>
                    <a:pt x="1185863" y="687887"/>
                    <a:pt x="1185863" y="687887"/>
                  </a:cubicBezTo>
                  <a:cubicBezTo>
                    <a:pt x="1254125" y="644231"/>
                    <a:pt x="1327151" y="602956"/>
                    <a:pt x="1395413" y="554537"/>
                  </a:cubicBezTo>
                  <a:cubicBezTo>
                    <a:pt x="1463675" y="506118"/>
                    <a:pt x="1536701" y="441824"/>
                    <a:pt x="1595438" y="397374"/>
                  </a:cubicBezTo>
                  <a:cubicBezTo>
                    <a:pt x="1654175" y="352924"/>
                    <a:pt x="1688307" y="325143"/>
                    <a:pt x="1747838" y="287837"/>
                  </a:cubicBezTo>
                  <a:cubicBezTo>
                    <a:pt x="1807369" y="250531"/>
                    <a:pt x="1884363" y="210843"/>
                    <a:pt x="1952625" y="173537"/>
                  </a:cubicBezTo>
                  <a:cubicBezTo>
                    <a:pt x="2020888" y="136231"/>
                    <a:pt x="2089944" y="91780"/>
                    <a:pt x="2157413" y="63999"/>
                  </a:cubicBezTo>
                  <a:cubicBezTo>
                    <a:pt x="2224882" y="36218"/>
                    <a:pt x="2281238" y="16374"/>
                    <a:pt x="2357438" y="6849"/>
                  </a:cubicBezTo>
                  <a:cubicBezTo>
                    <a:pt x="2433638" y="-2676"/>
                    <a:pt x="2547938" y="-1882"/>
                    <a:pt x="2614613" y="6849"/>
                  </a:cubicBezTo>
                  <a:cubicBezTo>
                    <a:pt x="2681288" y="15580"/>
                    <a:pt x="2699544" y="33837"/>
                    <a:pt x="2757488" y="59237"/>
                  </a:cubicBezTo>
                  <a:cubicBezTo>
                    <a:pt x="2815432" y="84637"/>
                    <a:pt x="2884488" y="114005"/>
                    <a:pt x="2962275" y="159249"/>
                  </a:cubicBezTo>
                  <a:cubicBezTo>
                    <a:pt x="3040062" y="204493"/>
                    <a:pt x="3146426" y="276724"/>
                    <a:pt x="3224213" y="330699"/>
                  </a:cubicBezTo>
                  <a:cubicBezTo>
                    <a:pt x="3302000" y="384674"/>
                    <a:pt x="3355975" y="429918"/>
                    <a:pt x="3429000" y="483099"/>
                  </a:cubicBezTo>
                  <a:cubicBezTo>
                    <a:pt x="3502025" y="536280"/>
                    <a:pt x="3580607" y="595018"/>
                    <a:pt x="3662363" y="649787"/>
                  </a:cubicBezTo>
                  <a:cubicBezTo>
                    <a:pt x="3744119" y="704556"/>
                    <a:pt x="3829844" y="761706"/>
                    <a:pt x="3919538" y="811712"/>
                  </a:cubicBezTo>
                  <a:cubicBezTo>
                    <a:pt x="4009232" y="861718"/>
                    <a:pt x="4116388" y="913312"/>
                    <a:pt x="4200525" y="949824"/>
                  </a:cubicBezTo>
                  <a:cubicBezTo>
                    <a:pt x="4284662" y="986336"/>
                    <a:pt x="4336257" y="1007768"/>
                    <a:pt x="4424363" y="1030787"/>
                  </a:cubicBezTo>
                  <a:cubicBezTo>
                    <a:pt x="4512469" y="1053806"/>
                    <a:pt x="4650582" y="1078412"/>
                    <a:pt x="4729163" y="1087937"/>
                  </a:cubicBezTo>
                  <a:cubicBezTo>
                    <a:pt x="4807744" y="1097462"/>
                    <a:pt x="4851797" y="1092699"/>
                    <a:pt x="4895850" y="108793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C89175-4191-4538-AD63-C80288E3C9B3}"/>
                </a:ext>
              </a:extLst>
            </p:cNvPr>
            <p:cNvSpPr/>
            <p:nvPr/>
          </p:nvSpPr>
          <p:spPr>
            <a:xfrm>
              <a:off x="2049661" y="4712508"/>
              <a:ext cx="4943475" cy="756141"/>
            </a:xfrm>
            <a:custGeom>
              <a:avLst/>
              <a:gdLst>
                <a:gd name="connsiteX0" fmla="*/ 0 w 4943475"/>
                <a:gd name="connsiteY0" fmla="*/ 756141 h 756141"/>
                <a:gd name="connsiteX1" fmla="*/ 300037 w 4943475"/>
                <a:gd name="connsiteY1" fmla="*/ 737091 h 756141"/>
                <a:gd name="connsiteX2" fmla="*/ 533400 w 4943475"/>
                <a:gd name="connsiteY2" fmla="*/ 689466 h 756141"/>
                <a:gd name="connsiteX3" fmla="*/ 900112 w 4943475"/>
                <a:gd name="connsiteY3" fmla="*/ 584691 h 756141"/>
                <a:gd name="connsiteX4" fmla="*/ 1200150 w 4943475"/>
                <a:gd name="connsiteY4" fmla="*/ 446579 h 756141"/>
                <a:gd name="connsiteX5" fmla="*/ 1543050 w 4943475"/>
                <a:gd name="connsiteY5" fmla="*/ 284654 h 756141"/>
                <a:gd name="connsiteX6" fmla="*/ 1790700 w 4943475"/>
                <a:gd name="connsiteY6" fmla="*/ 160829 h 756141"/>
                <a:gd name="connsiteX7" fmla="*/ 2038350 w 4943475"/>
                <a:gd name="connsiteY7" fmla="*/ 70341 h 756141"/>
                <a:gd name="connsiteX8" fmla="*/ 2214562 w 4943475"/>
                <a:gd name="connsiteY8" fmla="*/ 22716 h 756141"/>
                <a:gd name="connsiteX9" fmla="*/ 2314575 w 4943475"/>
                <a:gd name="connsiteY9" fmla="*/ 3666 h 756141"/>
                <a:gd name="connsiteX10" fmla="*/ 2662237 w 4943475"/>
                <a:gd name="connsiteY10" fmla="*/ 3666 h 756141"/>
                <a:gd name="connsiteX11" fmla="*/ 2819400 w 4943475"/>
                <a:gd name="connsiteY11" fmla="*/ 41766 h 756141"/>
                <a:gd name="connsiteX12" fmla="*/ 3038475 w 4943475"/>
                <a:gd name="connsiteY12" fmla="*/ 113204 h 756141"/>
                <a:gd name="connsiteX13" fmla="*/ 3286125 w 4943475"/>
                <a:gd name="connsiteY13" fmla="*/ 227504 h 756141"/>
                <a:gd name="connsiteX14" fmla="*/ 3548062 w 4943475"/>
                <a:gd name="connsiteY14" fmla="*/ 351329 h 756141"/>
                <a:gd name="connsiteX15" fmla="*/ 3833812 w 4943475"/>
                <a:gd name="connsiteY15" fmla="*/ 475154 h 756141"/>
                <a:gd name="connsiteX16" fmla="*/ 4110037 w 4943475"/>
                <a:gd name="connsiteY16" fmla="*/ 575166 h 756141"/>
                <a:gd name="connsiteX17" fmla="*/ 4410075 w 4943475"/>
                <a:gd name="connsiteY17" fmla="*/ 656129 h 756141"/>
                <a:gd name="connsiteX18" fmla="*/ 4605337 w 4943475"/>
                <a:gd name="connsiteY18" fmla="*/ 684704 h 756141"/>
                <a:gd name="connsiteX19" fmla="*/ 4814887 w 4943475"/>
                <a:gd name="connsiteY19" fmla="*/ 698991 h 756141"/>
                <a:gd name="connsiteX20" fmla="*/ 4943475 w 4943475"/>
                <a:gd name="connsiteY20" fmla="*/ 703754 h 7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3475" h="756141">
                  <a:moveTo>
                    <a:pt x="0" y="756141"/>
                  </a:moveTo>
                  <a:cubicBezTo>
                    <a:pt x="105568" y="752172"/>
                    <a:pt x="211137" y="748203"/>
                    <a:pt x="300037" y="737091"/>
                  </a:cubicBezTo>
                  <a:cubicBezTo>
                    <a:pt x="388937" y="725979"/>
                    <a:pt x="433387" y="714866"/>
                    <a:pt x="533400" y="689466"/>
                  </a:cubicBezTo>
                  <a:cubicBezTo>
                    <a:pt x="633413" y="664066"/>
                    <a:pt x="788987" y="625172"/>
                    <a:pt x="900112" y="584691"/>
                  </a:cubicBezTo>
                  <a:cubicBezTo>
                    <a:pt x="1011237" y="544210"/>
                    <a:pt x="1200150" y="446579"/>
                    <a:pt x="1200150" y="446579"/>
                  </a:cubicBezTo>
                  <a:lnTo>
                    <a:pt x="1543050" y="284654"/>
                  </a:lnTo>
                  <a:cubicBezTo>
                    <a:pt x="1641475" y="237029"/>
                    <a:pt x="1708150" y="196548"/>
                    <a:pt x="1790700" y="160829"/>
                  </a:cubicBezTo>
                  <a:cubicBezTo>
                    <a:pt x="1873250" y="125110"/>
                    <a:pt x="1967706" y="93360"/>
                    <a:pt x="2038350" y="70341"/>
                  </a:cubicBezTo>
                  <a:cubicBezTo>
                    <a:pt x="2108994" y="47322"/>
                    <a:pt x="2168525" y="33828"/>
                    <a:pt x="2214562" y="22716"/>
                  </a:cubicBezTo>
                  <a:cubicBezTo>
                    <a:pt x="2260599" y="11604"/>
                    <a:pt x="2239963" y="6841"/>
                    <a:pt x="2314575" y="3666"/>
                  </a:cubicBezTo>
                  <a:cubicBezTo>
                    <a:pt x="2389187" y="491"/>
                    <a:pt x="2578100" y="-2684"/>
                    <a:pt x="2662237" y="3666"/>
                  </a:cubicBezTo>
                  <a:cubicBezTo>
                    <a:pt x="2746374" y="10016"/>
                    <a:pt x="2756694" y="23510"/>
                    <a:pt x="2819400" y="41766"/>
                  </a:cubicBezTo>
                  <a:cubicBezTo>
                    <a:pt x="2882106" y="60022"/>
                    <a:pt x="2960688" y="82248"/>
                    <a:pt x="3038475" y="113204"/>
                  </a:cubicBezTo>
                  <a:cubicBezTo>
                    <a:pt x="3116263" y="144160"/>
                    <a:pt x="3286125" y="227504"/>
                    <a:pt x="3286125" y="227504"/>
                  </a:cubicBezTo>
                  <a:cubicBezTo>
                    <a:pt x="3371056" y="267191"/>
                    <a:pt x="3456781" y="310054"/>
                    <a:pt x="3548062" y="351329"/>
                  </a:cubicBezTo>
                  <a:cubicBezTo>
                    <a:pt x="3639343" y="392604"/>
                    <a:pt x="3740150" y="437848"/>
                    <a:pt x="3833812" y="475154"/>
                  </a:cubicBezTo>
                  <a:cubicBezTo>
                    <a:pt x="3927474" y="512460"/>
                    <a:pt x="4013993" y="545004"/>
                    <a:pt x="4110037" y="575166"/>
                  </a:cubicBezTo>
                  <a:cubicBezTo>
                    <a:pt x="4206081" y="605328"/>
                    <a:pt x="4327525" y="637873"/>
                    <a:pt x="4410075" y="656129"/>
                  </a:cubicBezTo>
                  <a:cubicBezTo>
                    <a:pt x="4492625" y="674385"/>
                    <a:pt x="4537868" y="677560"/>
                    <a:pt x="4605337" y="684704"/>
                  </a:cubicBezTo>
                  <a:cubicBezTo>
                    <a:pt x="4672806" y="691848"/>
                    <a:pt x="4758531" y="695816"/>
                    <a:pt x="4814887" y="698991"/>
                  </a:cubicBezTo>
                  <a:cubicBezTo>
                    <a:pt x="4871243" y="702166"/>
                    <a:pt x="4907359" y="702960"/>
                    <a:pt x="4943475" y="703754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D53A01-62CC-4B1E-9B45-6204583F6B8C}"/>
                </a:ext>
              </a:extLst>
            </p:cNvPr>
            <p:cNvSpPr/>
            <p:nvPr/>
          </p:nvSpPr>
          <p:spPr>
            <a:xfrm>
              <a:off x="2050108" y="4551780"/>
              <a:ext cx="4957762" cy="333778"/>
            </a:xfrm>
            <a:custGeom>
              <a:avLst/>
              <a:gdLst>
                <a:gd name="connsiteX0" fmla="*/ 0 w 4957762"/>
                <a:gd name="connsiteY0" fmla="*/ 333778 h 333778"/>
                <a:gd name="connsiteX1" fmla="*/ 504825 w 4957762"/>
                <a:gd name="connsiteY1" fmla="*/ 314728 h 333778"/>
                <a:gd name="connsiteX2" fmla="*/ 1014412 w 4957762"/>
                <a:gd name="connsiteY2" fmla="*/ 248053 h 333778"/>
                <a:gd name="connsiteX3" fmla="*/ 1414462 w 4957762"/>
                <a:gd name="connsiteY3" fmla="*/ 176615 h 333778"/>
                <a:gd name="connsiteX4" fmla="*/ 1681162 w 4957762"/>
                <a:gd name="connsiteY4" fmla="*/ 100415 h 333778"/>
                <a:gd name="connsiteX5" fmla="*/ 2024062 w 4957762"/>
                <a:gd name="connsiteY5" fmla="*/ 33740 h 333778"/>
                <a:gd name="connsiteX6" fmla="*/ 2262187 w 4957762"/>
                <a:gd name="connsiteY6" fmla="*/ 5165 h 333778"/>
                <a:gd name="connsiteX7" fmla="*/ 2690812 w 4957762"/>
                <a:gd name="connsiteY7" fmla="*/ 5165 h 333778"/>
                <a:gd name="connsiteX8" fmla="*/ 2952750 w 4957762"/>
                <a:gd name="connsiteY8" fmla="*/ 57553 h 333778"/>
                <a:gd name="connsiteX9" fmla="*/ 3238500 w 4957762"/>
                <a:gd name="connsiteY9" fmla="*/ 105178 h 333778"/>
                <a:gd name="connsiteX10" fmla="*/ 3524250 w 4957762"/>
                <a:gd name="connsiteY10" fmla="*/ 162328 h 333778"/>
                <a:gd name="connsiteX11" fmla="*/ 3810000 w 4957762"/>
                <a:gd name="connsiteY11" fmla="*/ 224240 h 333778"/>
                <a:gd name="connsiteX12" fmla="*/ 4095750 w 4957762"/>
                <a:gd name="connsiteY12" fmla="*/ 262340 h 333778"/>
                <a:gd name="connsiteX13" fmla="*/ 4410075 w 4957762"/>
                <a:gd name="connsiteY13" fmla="*/ 290915 h 333778"/>
                <a:gd name="connsiteX14" fmla="*/ 4648200 w 4957762"/>
                <a:gd name="connsiteY14" fmla="*/ 305203 h 333778"/>
                <a:gd name="connsiteX15" fmla="*/ 4957762 w 4957762"/>
                <a:gd name="connsiteY15" fmla="*/ 309965 h 33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7762" h="333778">
                  <a:moveTo>
                    <a:pt x="0" y="333778"/>
                  </a:moveTo>
                  <a:cubicBezTo>
                    <a:pt x="167878" y="331396"/>
                    <a:pt x="335756" y="329015"/>
                    <a:pt x="504825" y="314728"/>
                  </a:cubicBezTo>
                  <a:cubicBezTo>
                    <a:pt x="673894" y="300441"/>
                    <a:pt x="862806" y="271072"/>
                    <a:pt x="1014412" y="248053"/>
                  </a:cubicBezTo>
                  <a:cubicBezTo>
                    <a:pt x="1166018" y="225034"/>
                    <a:pt x="1303337" y="201221"/>
                    <a:pt x="1414462" y="176615"/>
                  </a:cubicBezTo>
                  <a:cubicBezTo>
                    <a:pt x="1525587" y="152009"/>
                    <a:pt x="1579562" y="124227"/>
                    <a:pt x="1681162" y="100415"/>
                  </a:cubicBezTo>
                  <a:cubicBezTo>
                    <a:pt x="1782762" y="76603"/>
                    <a:pt x="1927225" y="49615"/>
                    <a:pt x="2024062" y="33740"/>
                  </a:cubicBezTo>
                  <a:cubicBezTo>
                    <a:pt x="2120900" y="17865"/>
                    <a:pt x="2151062" y="9928"/>
                    <a:pt x="2262187" y="5165"/>
                  </a:cubicBezTo>
                  <a:cubicBezTo>
                    <a:pt x="2373312" y="402"/>
                    <a:pt x="2575718" y="-3566"/>
                    <a:pt x="2690812" y="5165"/>
                  </a:cubicBezTo>
                  <a:cubicBezTo>
                    <a:pt x="2805906" y="13896"/>
                    <a:pt x="2861469" y="40884"/>
                    <a:pt x="2952750" y="57553"/>
                  </a:cubicBezTo>
                  <a:cubicBezTo>
                    <a:pt x="3044031" y="74222"/>
                    <a:pt x="3143250" y="87716"/>
                    <a:pt x="3238500" y="105178"/>
                  </a:cubicBezTo>
                  <a:cubicBezTo>
                    <a:pt x="3333750" y="122640"/>
                    <a:pt x="3524250" y="162328"/>
                    <a:pt x="3524250" y="162328"/>
                  </a:cubicBezTo>
                  <a:cubicBezTo>
                    <a:pt x="3619500" y="182172"/>
                    <a:pt x="3714750" y="207571"/>
                    <a:pt x="3810000" y="224240"/>
                  </a:cubicBezTo>
                  <a:cubicBezTo>
                    <a:pt x="3905250" y="240909"/>
                    <a:pt x="3995738" y="251228"/>
                    <a:pt x="4095750" y="262340"/>
                  </a:cubicBezTo>
                  <a:cubicBezTo>
                    <a:pt x="4195762" y="273452"/>
                    <a:pt x="4318000" y="283771"/>
                    <a:pt x="4410075" y="290915"/>
                  </a:cubicBezTo>
                  <a:cubicBezTo>
                    <a:pt x="4502150" y="298059"/>
                    <a:pt x="4556919" y="302028"/>
                    <a:pt x="4648200" y="305203"/>
                  </a:cubicBezTo>
                  <a:cubicBezTo>
                    <a:pt x="4739481" y="308378"/>
                    <a:pt x="4848621" y="309171"/>
                    <a:pt x="4957762" y="30996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AA2C1D-C127-43E2-A1E5-509B5BE4D40D}"/>
                </a:ext>
              </a:extLst>
            </p:cNvPr>
            <p:cNvSpPr/>
            <p:nvPr/>
          </p:nvSpPr>
          <p:spPr>
            <a:xfrm>
              <a:off x="2046957" y="4369055"/>
              <a:ext cx="4962525" cy="106049"/>
            </a:xfrm>
            <a:custGeom>
              <a:avLst/>
              <a:gdLst>
                <a:gd name="connsiteX0" fmla="*/ 0 w 4962525"/>
                <a:gd name="connsiteY0" fmla="*/ 101286 h 106049"/>
                <a:gd name="connsiteX1" fmla="*/ 585788 w 4962525"/>
                <a:gd name="connsiteY1" fmla="*/ 101286 h 106049"/>
                <a:gd name="connsiteX2" fmla="*/ 1090613 w 4962525"/>
                <a:gd name="connsiteY2" fmla="*/ 53661 h 106049"/>
                <a:gd name="connsiteX3" fmla="*/ 1662113 w 4962525"/>
                <a:gd name="connsiteY3" fmla="*/ 29849 h 106049"/>
                <a:gd name="connsiteX4" fmla="*/ 2009775 w 4962525"/>
                <a:gd name="connsiteY4" fmla="*/ 1274 h 106049"/>
                <a:gd name="connsiteX5" fmla="*/ 2919413 w 4962525"/>
                <a:gd name="connsiteY5" fmla="*/ 6036 h 106049"/>
                <a:gd name="connsiteX6" fmla="*/ 3133725 w 4962525"/>
                <a:gd name="connsiteY6" fmla="*/ 15561 h 106049"/>
                <a:gd name="connsiteX7" fmla="*/ 3471863 w 4962525"/>
                <a:gd name="connsiteY7" fmla="*/ 44136 h 106049"/>
                <a:gd name="connsiteX8" fmla="*/ 3862388 w 4962525"/>
                <a:gd name="connsiteY8" fmla="*/ 63186 h 106049"/>
                <a:gd name="connsiteX9" fmla="*/ 4314825 w 4962525"/>
                <a:gd name="connsiteY9" fmla="*/ 91761 h 106049"/>
                <a:gd name="connsiteX10" fmla="*/ 4567238 w 4962525"/>
                <a:gd name="connsiteY10" fmla="*/ 96524 h 106049"/>
                <a:gd name="connsiteX11" fmla="*/ 4962525 w 4962525"/>
                <a:gd name="connsiteY11" fmla="*/ 106049 h 10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2525" h="106049">
                  <a:moveTo>
                    <a:pt x="0" y="101286"/>
                  </a:moveTo>
                  <a:cubicBezTo>
                    <a:pt x="202009" y="105255"/>
                    <a:pt x="404019" y="109224"/>
                    <a:pt x="585788" y="101286"/>
                  </a:cubicBezTo>
                  <a:cubicBezTo>
                    <a:pt x="767557" y="93348"/>
                    <a:pt x="911226" y="65567"/>
                    <a:pt x="1090613" y="53661"/>
                  </a:cubicBezTo>
                  <a:cubicBezTo>
                    <a:pt x="1270000" y="41755"/>
                    <a:pt x="1508920" y="38580"/>
                    <a:pt x="1662113" y="29849"/>
                  </a:cubicBezTo>
                  <a:cubicBezTo>
                    <a:pt x="1815306" y="21118"/>
                    <a:pt x="1800225" y="5243"/>
                    <a:pt x="2009775" y="1274"/>
                  </a:cubicBezTo>
                  <a:cubicBezTo>
                    <a:pt x="2219325" y="-2695"/>
                    <a:pt x="2732088" y="3655"/>
                    <a:pt x="2919413" y="6036"/>
                  </a:cubicBezTo>
                  <a:cubicBezTo>
                    <a:pt x="3106738" y="8417"/>
                    <a:pt x="3041650" y="9211"/>
                    <a:pt x="3133725" y="15561"/>
                  </a:cubicBezTo>
                  <a:cubicBezTo>
                    <a:pt x="3225800" y="21911"/>
                    <a:pt x="3350419" y="36199"/>
                    <a:pt x="3471863" y="44136"/>
                  </a:cubicBezTo>
                  <a:cubicBezTo>
                    <a:pt x="3593307" y="52073"/>
                    <a:pt x="3862388" y="63186"/>
                    <a:pt x="3862388" y="63186"/>
                  </a:cubicBezTo>
                  <a:lnTo>
                    <a:pt x="4314825" y="91761"/>
                  </a:lnTo>
                  <a:cubicBezTo>
                    <a:pt x="4432300" y="97317"/>
                    <a:pt x="4567238" y="96524"/>
                    <a:pt x="4567238" y="96524"/>
                  </a:cubicBezTo>
                  <a:lnTo>
                    <a:pt x="4962525" y="10604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7E083BC-D0B6-4ADF-B0EB-4A1FC2D06400}"/>
                </a:ext>
              </a:extLst>
            </p:cNvPr>
            <p:cNvGrpSpPr/>
            <p:nvPr/>
          </p:nvGrpSpPr>
          <p:grpSpPr>
            <a:xfrm>
              <a:off x="2617404" y="5090579"/>
              <a:ext cx="956369" cy="688953"/>
              <a:chOff x="2617404" y="5090579"/>
              <a:chExt cx="956369" cy="68895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3F89B957-5830-4C11-AC11-29DC8557799B}"/>
                  </a:ext>
                </a:extLst>
              </p:cNvPr>
              <p:cNvSpPr/>
              <p:nvPr/>
            </p:nvSpPr>
            <p:spPr>
              <a:xfrm rot="3047341">
                <a:off x="2827779" y="4962108"/>
                <a:ext cx="535620" cy="956369"/>
              </a:xfrm>
              <a:prstGeom prst="ellipse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1E1F9516-7A05-415B-A97C-2BF98B2847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5589" y="5090579"/>
                <a:ext cx="99665" cy="3147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71EFAF-B522-48AE-BBDC-547B1120AD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3581" y="5758974"/>
                <a:ext cx="72008" cy="2055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FF2DE7-C216-4791-AFE2-626951C0CAAB}"/>
                </a:ext>
              </a:extLst>
            </p:cNvPr>
            <p:cNvGrpSpPr/>
            <p:nvPr/>
          </p:nvGrpSpPr>
          <p:grpSpPr>
            <a:xfrm rot="4113094">
              <a:off x="5597403" y="5160279"/>
              <a:ext cx="956369" cy="688953"/>
              <a:chOff x="2617404" y="5090579"/>
              <a:chExt cx="956369" cy="68895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9C1289F-EA09-41CB-98D0-81B4A67D3513}"/>
                  </a:ext>
                </a:extLst>
              </p:cNvPr>
              <p:cNvSpPr/>
              <p:nvPr/>
            </p:nvSpPr>
            <p:spPr>
              <a:xfrm rot="3047341">
                <a:off x="2827779" y="4962108"/>
                <a:ext cx="535620" cy="956369"/>
              </a:xfrm>
              <a:prstGeom prst="ellipse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4796DAE-60C1-45C2-A04F-6CDF7399CC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5589" y="5090579"/>
                <a:ext cx="99665" cy="3147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1665479-DFC6-4C8A-8B0F-25A558435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3581" y="5758974"/>
                <a:ext cx="72008" cy="2055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78D3F44-317C-48C2-8950-010821B96687}"/>
                </a:ext>
              </a:extLst>
            </p:cNvPr>
            <p:cNvCxnSpPr/>
            <p:nvPr/>
          </p:nvCxnSpPr>
          <p:spPr>
            <a:xfrm>
              <a:off x="6876256" y="5962596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64CDCE4-F55A-4123-A2E5-924314AC1E78}"/>
                </a:ext>
              </a:extLst>
            </p:cNvPr>
            <p:cNvCxnSpPr/>
            <p:nvPr/>
          </p:nvCxnSpPr>
          <p:spPr>
            <a:xfrm>
              <a:off x="6891412" y="5415878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679D532-425C-423D-9F4F-8E089BBE0579}"/>
                </a:ext>
              </a:extLst>
            </p:cNvPr>
            <p:cNvCxnSpPr/>
            <p:nvPr/>
          </p:nvCxnSpPr>
          <p:spPr>
            <a:xfrm>
              <a:off x="6886426" y="4869160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125CD6D-B14D-47B0-86B3-C0415E665D93}"/>
                </a:ext>
              </a:extLst>
            </p:cNvPr>
            <p:cNvCxnSpPr/>
            <p:nvPr/>
          </p:nvCxnSpPr>
          <p:spPr>
            <a:xfrm>
              <a:off x="6886426" y="4475050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4BF8FD-B45E-4490-B9C0-3C09353507A1}"/>
                </a:ext>
              </a:extLst>
            </p:cNvPr>
            <p:cNvSpPr/>
            <p:nvPr/>
          </p:nvSpPr>
          <p:spPr>
            <a:xfrm>
              <a:off x="2040105" y="4152158"/>
              <a:ext cx="4962525" cy="106049"/>
            </a:xfrm>
            <a:custGeom>
              <a:avLst/>
              <a:gdLst>
                <a:gd name="connsiteX0" fmla="*/ 0 w 4962525"/>
                <a:gd name="connsiteY0" fmla="*/ 101286 h 106049"/>
                <a:gd name="connsiteX1" fmla="*/ 585788 w 4962525"/>
                <a:gd name="connsiteY1" fmla="*/ 101286 h 106049"/>
                <a:gd name="connsiteX2" fmla="*/ 1090613 w 4962525"/>
                <a:gd name="connsiteY2" fmla="*/ 53661 h 106049"/>
                <a:gd name="connsiteX3" fmla="*/ 1662113 w 4962525"/>
                <a:gd name="connsiteY3" fmla="*/ 29849 h 106049"/>
                <a:gd name="connsiteX4" fmla="*/ 2009775 w 4962525"/>
                <a:gd name="connsiteY4" fmla="*/ 1274 h 106049"/>
                <a:gd name="connsiteX5" fmla="*/ 2919413 w 4962525"/>
                <a:gd name="connsiteY5" fmla="*/ 6036 h 106049"/>
                <a:gd name="connsiteX6" fmla="*/ 3133725 w 4962525"/>
                <a:gd name="connsiteY6" fmla="*/ 15561 h 106049"/>
                <a:gd name="connsiteX7" fmla="*/ 3471863 w 4962525"/>
                <a:gd name="connsiteY7" fmla="*/ 44136 h 106049"/>
                <a:gd name="connsiteX8" fmla="*/ 3862388 w 4962525"/>
                <a:gd name="connsiteY8" fmla="*/ 63186 h 106049"/>
                <a:gd name="connsiteX9" fmla="*/ 4314825 w 4962525"/>
                <a:gd name="connsiteY9" fmla="*/ 91761 h 106049"/>
                <a:gd name="connsiteX10" fmla="*/ 4567238 w 4962525"/>
                <a:gd name="connsiteY10" fmla="*/ 96524 h 106049"/>
                <a:gd name="connsiteX11" fmla="*/ 4962525 w 4962525"/>
                <a:gd name="connsiteY11" fmla="*/ 106049 h 10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2525" h="106049">
                  <a:moveTo>
                    <a:pt x="0" y="101286"/>
                  </a:moveTo>
                  <a:cubicBezTo>
                    <a:pt x="202009" y="105255"/>
                    <a:pt x="404019" y="109224"/>
                    <a:pt x="585788" y="101286"/>
                  </a:cubicBezTo>
                  <a:cubicBezTo>
                    <a:pt x="767557" y="93348"/>
                    <a:pt x="911226" y="65567"/>
                    <a:pt x="1090613" y="53661"/>
                  </a:cubicBezTo>
                  <a:cubicBezTo>
                    <a:pt x="1270000" y="41755"/>
                    <a:pt x="1508920" y="38580"/>
                    <a:pt x="1662113" y="29849"/>
                  </a:cubicBezTo>
                  <a:cubicBezTo>
                    <a:pt x="1815306" y="21118"/>
                    <a:pt x="1800225" y="5243"/>
                    <a:pt x="2009775" y="1274"/>
                  </a:cubicBezTo>
                  <a:cubicBezTo>
                    <a:pt x="2219325" y="-2695"/>
                    <a:pt x="2732088" y="3655"/>
                    <a:pt x="2919413" y="6036"/>
                  </a:cubicBezTo>
                  <a:cubicBezTo>
                    <a:pt x="3106738" y="8417"/>
                    <a:pt x="3041650" y="9211"/>
                    <a:pt x="3133725" y="15561"/>
                  </a:cubicBezTo>
                  <a:cubicBezTo>
                    <a:pt x="3225800" y="21911"/>
                    <a:pt x="3350419" y="36199"/>
                    <a:pt x="3471863" y="44136"/>
                  </a:cubicBezTo>
                  <a:cubicBezTo>
                    <a:pt x="3593307" y="52073"/>
                    <a:pt x="3862388" y="63186"/>
                    <a:pt x="3862388" y="63186"/>
                  </a:cubicBezTo>
                  <a:lnTo>
                    <a:pt x="4314825" y="91761"/>
                  </a:lnTo>
                  <a:cubicBezTo>
                    <a:pt x="4432300" y="97317"/>
                    <a:pt x="4567238" y="96524"/>
                    <a:pt x="4567238" y="96524"/>
                  </a:cubicBezTo>
                  <a:lnTo>
                    <a:pt x="4962525" y="10604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5EE39DA7-7BEC-4448-9C31-870EA232FC44}"/>
                </a:ext>
              </a:extLst>
            </p:cNvPr>
            <p:cNvCxnSpPr/>
            <p:nvPr/>
          </p:nvCxnSpPr>
          <p:spPr>
            <a:xfrm>
              <a:off x="6903037" y="4258207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116281DC-E56D-4E6E-BD0A-BA506D818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9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958E2DA7-BEE6-4879-9884-41C41BA1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Микрометеоролошки профили</a:t>
            </a:r>
            <a:endParaRPr lang="en-US" altLang="sr-Latn-RS" sz="1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4980" name="Rectangle 4">
            <a:extLst>
              <a:ext uri="{FF2B5EF4-FFF2-40B4-BE49-F238E27FC236}">
                <a16:creationId xmlns:a16="http://schemas.microsoft.com/office/drawing/2014/main" id="{FAA267D3-4062-40E7-B08A-32F816F9B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55496" cy="4953000"/>
          </a:xfrm>
        </p:spPr>
        <p:txBody>
          <a:bodyPr/>
          <a:lstStyle/>
          <a:p>
            <a:pPr algn="just"/>
            <a:r>
              <a:rPr lang="ru-RU" altLang="sr-Latn-R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Који износ воде усев губи </a:t>
            </a: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простору који га окружује; како тај износ зависи од ваздуха, земљишта и биљних фактора и како је могуће тај износ учинити што мањим?</a:t>
            </a:r>
          </a:p>
          <a:p>
            <a:pPr algn="just"/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Који износ угљен диоксида усев апсорбује </a:t>
            </a: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простору који га окружује; како тај износ учинити што већим?</a:t>
            </a:r>
          </a:p>
          <a:p>
            <a:pPr algn="just"/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Шта одређује температурни режим </a:t>
            </a: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 режиме влажности ваздуха и ветра унутар биљног склопа и како то утиче на тазвој усева.</a:t>
            </a:r>
          </a:p>
          <a:p>
            <a:pPr algn="just"/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Како микроклима појединих листова </a:t>
            </a: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(за разлику од микроклиме биљног склопа у целини) одређује активност инсеката и гљивица, као и болести које они условљавају.</a:t>
            </a:r>
            <a:r>
              <a:rPr lang="en-US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70767C-9A55-49E9-9C58-54064CD9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>
            <a:extLst>
              <a:ext uri="{FF2B5EF4-FFF2-40B4-BE49-F238E27FC236}">
                <a16:creationId xmlns:a16="http://schemas.microsoft.com/office/drawing/2014/main" id="{0230D1AD-2B4F-43BD-9461-D44DCC8DC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066800"/>
            <a:ext cx="8735888" cy="14478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sr-Latn-R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Зрачење</a:t>
            </a:r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- Сунчево зрачење веома брзо бива апсорбовано од стране биљног склопа. У просеку, интензитет сунчевог зрачења при површини земљишта опадне на вредност 5-10 % у односу на интензитет зрачења на површини биљног склопа.</a:t>
            </a:r>
            <a:endParaRPr lang="en-US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1D08CE3-5B41-4285-9F89-97C62DCF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Микрометеоролошки профили</a:t>
            </a:r>
            <a:endParaRPr lang="en-US" altLang="sr-Latn-RS" sz="1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74F498-FE50-4AEA-A1A7-4995F820FD0D}"/>
              </a:ext>
            </a:extLst>
          </p:cNvPr>
          <p:cNvGrpSpPr/>
          <p:nvPr/>
        </p:nvGrpSpPr>
        <p:grpSpPr>
          <a:xfrm>
            <a:off x="1447800" y="2590800"/>
            <a:ext cx="5667375" cy="4076700"/>
            <a:chOff x="1447800" y="2590800"/>
            <a:chExt cx="5667375" cy="4076700"/>
          </a:xfrm>
        </p:grpSpPr>
        <p:pic>
          <p:nvPicPr>
            <p:cNvPr id="268293" name="Picture 5">
              <a:extLst>
                <a:ext uri="{FF2B5EF4-FFF2-40B4-BE49-F238E27FC236}">
                  <a16:creationId xmlns:a16="http://schemas.microsoft.com/office/drawing/2014/main" id="{2D721930-F822-4D24-8A1C-8BF18BCE6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5667375" cy="407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DC45A8-9237-4709-A8F1-38D2C73C85B9}"/>
                </a:ext>
              </a:extLst>
            </p:cNvPr>
            <p:cNvSpPr/>
            <p:nvPr/>
          </p:nvSpPr>
          <p:spPr>
            <a:xfrm>
              <a:off x="5148064" y="3140968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Дневни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460B09-8D45-43E8-ACE9-935F6A597AC3}"/>
                </a:ext>
              </a:extLst>
            </p:cNvPr>
            <p:cNvSpPr/>
            <p:nvPr/>
          </p:nvSpPr>
          <p:spPr>
            <a:xfrm>
              <a:off x="5148064" y="4904234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Ноћни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34FC7-CA92-4491-A5D7-393633FE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Rectangle 4">
            <a:extLst>
              <a:ext uri="{FF2B5EF4-FFF2-40B4-BE49-F238E27FC236}">
                <a16:creationId xmlns:a16="http://schemas.microsoft.com/office/drawing/2014/main" id="{82907358-FCA4-44B2-B33D-E402E6ACD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76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r-Latn-R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Yu L Times Roman BS" pitchFamily="18" charset="0"/>
              </a:rPr>
              <a:t>	</a:t>
            </a:r>
            <a:r>
              <a:rPr lang="ru-RU" altLang="sr-Latn-RS" sz="1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Yu L Times Roman BS" pitchFamily="18" charset="0"/>
              </a:rPr>
              <a:t> </a:t>
            </a:r>
            <a:r>
              <a:rPr lang="ru-RU" altLang="sr-Latn-R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Ветар</a:t>
            </a:r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Брзина ветра изнад усева је логаритамска функција висине.</a:t>
            </a:r>
            <a:endParaRPr lang="en-US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9EFED8-676B-4B7F-862A-F1FAE37B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Микрометеоролошки профили</a:t>
            </a:r>
            <a:endParaRPr lang="en-US" altLang="sr-Latn-RS" sz="1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9D3895-DA48-40AB-B766-F536818EAAAF}"/>
              </a:ext>
            </a:extLst>
          </p:cNvPr>
          <p:cNvGrpSpPr/>
          <p:nvPr/>
        </p:nvGrpSpPr>
        <p:grpSpPr>
          <a:xfrm>
            <a:off x="1219200" y="1782763"/>
            <a:ext cx="6477000" cy="4659312"/>
            <a:chOff x="1219200" y="1782763"/>
            <a:chExt cx="6477000" cy="4659312"/>
          </a:xfrm>
        </p:grpSpPr>
        <p:pic>
          <p:nvPicPr>
            <p:cNvPr id="274437" name="Picture 5">
              <a:extLst>
                <a:ext uri="{FF2B5EF4-FFF2-40B4-BE49-F238E27FC236}">
                  <a16:creationId xmlns:a16="http://schemas.microsoft.com/office/drawing/2014/main" id="{6C1A7322-847B-4773-A2DA-1DCD7AA5CA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782763"/>
              <a:ext cx="6477000" cy="465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2A4A14-9A45-46F1-BCA9-F57182B8187C}"/>
                </a:ext>
              </a:extLst>
            </p:cNvPr>
            <p:cNvSpPr/>
            <p:nvPr/>
          </p:nvSpPr>
          <p:spPr>
            <a:xfrm>
              <a:off x="5580112" y="2400747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Дневни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7BAA89-8CEE-4EAE-9F9B-7B2A40A992B7}"/>
                </a:ext>
              </a:extLst>
            </p:cNvPr>
            <p:cNvSpPr/>
            <p:nvPr/>
          </p:nvSpPr>
          <p:spPr>
            <a:xfrm>
              <a:off x="5724128" y="4421411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Ноћни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D6089-09A1-4DC5-B0F3-AFD033E38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Rectangle 4">
            <a:extLst>
              <a:ext uri="{FF2B5EF4-FFF2-40B4-BE49-F238E27FC236}">
                <a16:creationId xmlns:a16="http://schemas.microsoft.com/office/drawing/2014/main" id="{97E4CE04-3FCF-4FE2-B219-B2C45020D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12088" cy="11430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sr-Cyrl-RS" altLang="sr-Latn-R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Температура ваздуха </a:t>
            </a:r>
            <a:r>
              <a:rPr lang="sr-Cyrl-RS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У току дана температура ваздуха је највиша на површини биљног склопа будући да тај део усева добија највећу количину енергије. Током ноћи ситуација је обрнута када због интензивног израчивања у горњем делу биљног склопа, температура ваздуха има најнижу вредност.</a:t>
            </a:r>
            <a:endParaRPr lang="en-US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4908451-B928-45E5-A1DC-361EC86D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Микрометеоролошки профили</a:t>
            </a:r>
            <a:endParaRPr lang="en-US" altLang="sr-Latn-RS" sz="1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8A092A-7224-4827-827D-908BE65F8815}"/>
              </a:ext>
            </a:extLst>
          </p:cNvPr>
          <p:cNvGrpSpPr/>
          <p:nvPr/>
        </p:nvGrpSpPr>
        <p:grpSpPr>
          <a:xfrm>
            <a:off x="1447800" y="1981200"/>
            <a:ext cx="6477000" cy="4659312"/>
            <a:chOff x="1219200" y="2198688"/>
            <a:chExt cx="6477000" cy="4659312"/>
          </a:xfrm>
        </p:grpSpPr>
        <p:pic>
          <p:nvPicPr>
            <p:cNvPr id="275461" name="Picture 5">
              <a:extLst>
                <a:ext uri="{FF2B5EF4-FFF2-40B4-BE49-F238E27FC236}">
                  <a16:creationId xmlns:a16="http://schemas.microsoft.com/office/drawing/2014/main" id="{6992FBAE-3481-482D-BDEA-CC83D07AF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198688"/>
              <a:ext cx="6477000" cy="465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CBFFF29-517F-488E-85F9-D50DFF317055}"/>
                </a:ext>
              </a:extLst>
            </p:cNvPr>
            <p:cNvSpPr/>
            <p:nvPr/>
          </p:nvSpPr>
          <p:spPr>
            <a:xfrm>
              <a:off x="5724128" y="4869160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Ноћни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5B8A49-5F0B-4C6C-80CE-86FAE1F92961}"/>
                </a:ext>
              </a:extLst>
            </p:cNvPr>
            <p:cNvSpPr/>
            <p:nvPr/>
          </p:nvSpPr>
          <p:spPr>
            <a:xfrm>
              <a:off x="5580112" y="2846727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Дневни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F0369-10F5-4FD6-917C-8538054A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Rectangle 4">
            <a:extLst>
              <a:ext uri="{FF2B5EF4-FFF2-40B4-BE49-F238E27FC236}">
                <a16:creationId xmlns:a16="http://schemas.microsoft.com/office/drawing/2014/main" id="{C255CDF8-0561-403B-A858-C6EBDEE0A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850496"/>
            <a:ext cx="8735888" cy="11430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</a:pPr>
            <a:r>
              <a:rPr lang="ru-RU" altLang="sr-Latn-R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Напон водене паре </a:t>
            </a:r>
            <a:r>
              <a:rPr lang="ru-RU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 током дана смањује идући од површине земљишта према вишим деловима биљног склопа. То смањење је током ноћи нешто спорије и у непосредној је вези са образовањем росе на површини биљног склопа.</a:t>
            </a:r>
            <a:endParaRPr lang="en-US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21B30B-CEE4-4FC6-B5C5-9E2B3956A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Микрометеоролошки профили</a:t>
            </a:r>
            <a:endParaRPr lang="en-US" altLang="sr-Latn-RS" sz="1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91A31F-12EE-4660-9982-50A6E242A40C}"/>
              </a:ext>
            </a:extLst>
          </p:cNvPr>
          <p:cNvGrpSpPr/>
          <p:nvPr/>
        </p:nvGrpSpPr>
        <p:grpSpPr>
          <a:xfrm>
            <a:off x="1219200" y="2057400"/>
            <a:ext cx="6477000" cy="4659313"/>
            <a:chOff x="1219200" y="2057400"/>
            <a:chExt cx="6477000" cy="4659313"/>
          </a:xfrm>
        </p:grpSpPr>
        <p:pic>
          <p:nvPicPr>
            <p:cNvPr id="276485" name="Picture 5">
              <a:extLst>
                <a:ext uri="{FF2B5EF4-FFF2-40B4-BE49-F238E27FC236}">
                  <a16:creationId xmlns:a16="http://schemas.microsoft.com/office/drawing/2014/main" id="{F716C5EC-716D-418F-B5AF-BBA3FA6FD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057400"/>
              <a:ext cx="6477000" cy="4659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BB0EF87-7431-43FE-BE92-8CCC42A47EA0}"/>
                </a:ext>
              </a:extLst>
            </p:cNvPr>
            <p:cNvSpPr/>
            <p:nvPr/>
          </p:nvSpPr>
          <p:spPr>
            <a:xfrm>
              <a:off x="5724128" y="4725144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Ноћни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303CBC-AE08-4B1B-935F-C24365C33E7F}"/>
                </a:ext>
              </a:extLst>
            </p:cNvPr>
            <p:cNvSpPr/>
            <p:nvPr/>
          </p:nvSpPr>
          <p:spPr>
            <a:xfrm>
              <a:off x="5580112" y="2733575"/>
              <a:ext cx="187220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sr-Cyrl-RS" sz="1400" dirty="0">
                  <a:latin typeface="Comic Sans MS" panose="030F0702030302020204" pitchFamily="66" charset="0"/>
                </a:rPr>
                <a:t>Д</a:t>
              </a:r>
              <a:r>
                <a:rPr lang="sr-Cyrl-RS" sz="14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Дневни профили</a:t>
              </a:r>
              <a:endParaRPr lang="sr-Latn-RS" sz="1400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EF4325-1D0E-4CC8-ACD4-BD83A9AA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0820" name="Rectangle 4">
                <a:extLst>
                  <a:ext uri="{FF2B5EF4-FFF2-40B4-BE49-F238E27FC236}">
                    <a16:creationId xmlns:a16="http://schemas.microsoft.com/office/drawing/2014/main" id="{3A4D8605-8E2B-4705-8213-31EF62BBF5D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5925" y="1104900"/>
                <a:ext cx="8540750" cy="5372100"/>
              </a:xfrm>
            </p:spPr>
            <p:txBody>
              <a:bodyPr/>
              <a:lstStyle/>
              <a:p>
                <a:pPr algn="just"/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Фактори који додатно утичу на измену микроклиме биљног склопа - </a:t>
                </a:r>
                <a:r>
                  <a:rPr lang="sr-Cyrl-RS" altLang="sr-Latn-RS" sz="1600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наводњавање</a:t>
                </a:r>
              </a:p>
              <a:p>
                <a:pPr algn="just"/>
                <a:endParaRPr lang="sr-Cyrl-RS" altLang="sr-Latn-R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just"/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Смањује се албедо и повећава износ апсорбованог краткоталасног зрачења</a:t>
                </a:r>
              </a:p>
              <a:p>
                <a:pPr marL="0" indent="0" algn="just">
                  <a:buNone/>
                </a:pPr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sr-Cyrl-R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en-US" altLang="sr-Latn-RS" sz="1600" b="1" i="1" smtClean="0"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altLang="sr-Latn-RS" sz="1600" b="1" dirty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	</a:t>
                </a:r>
              </a:p>
              <a:p>
                <a:pPr marL="0" indent="0" algn="just">
                  <a:buNone/>
                </a:pPr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			</a:t>
                </a:r>
              </a:p>
              <a:p>
                <a:pPr algn="just"/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Повећава се интензитет испаравања са површине земљишта</a:t>
                </a:r>
              </a:p>
              <a:p>
                <a:pPr algn="just"/>
                <a:endParaRPr lang="sr-Cyrl-RS" altLang="sr-Latn-R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just"/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Повећава се топлотни капацитет земљишта</a:t>
                </a:r>
              </a:p>
              <a:p>
                <a:pPr algn="just"/>
                <a:endParaRPr lang="sr-Cyrl-RS" altLang="sr-Latn-R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  <a:p>
                <a:pPr marL="0" indent="0" algn="just">
                  <a:buNone/>
                </a:pPr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Ово доводи до:</a:t>
                </a:r>
              </a:p>
              <a:p>
                <a:pPr algn="just"/>
                <a:endParaRPr lang="sr-Cyrl-RS" altLang="sr-Latn-R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just"/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Смањења амплитуде колебања темпере земљишта. Колебање температуре наводњаване њиве је мање него код ненаводњаване.</a:t>
                </a:r>
              </a:p>
              <a:p>
                <a:pPr algn="just"/>
                <a:endParaRPr lang="sr-Cyrl-RS" altLang="sr-Latn-R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just"/>
                <a:r>
                  <a:rPr lang="sr-Cyrl-RS" altLang="sr-Latn-RS" sz="1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omic Sans MS" panose="030F0702030302020204" pitchFamily="66" charset="0"/>
                  </a:rPr>
                  <a:t>Повећања релативне влажности приземног слоја ваздуха</a:t>
                </a:r>
                <a:endParaRPr lang="sr-Latn-CS" altLang="sr-Latn-RS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0820" name="Rectangle 4">
                <a:extLst>
                  <a:ext uri="{FF2B5EF4-FFF2-40B4-BE49-F238E27FC236}">
                    <a16:creationId xmlns:a16="http://schemas.microsoft.com/office/drawing/2014/main" id="{3A4D8605-8E2B-4705-8213-31EF62BBF5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925" y="1104900"/>
                <a:ext cx="8540750" cy="5372100"/>
              </a:xfrm>
              <a:blipFill>
                <a:blip r:embed="rId4"/>
                <a:stretch>
                  <a:fillRect l="-428" t="-227" r="-71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id="{C1747FB2-CD4F-49AE-8B31-E9441897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sr-Cyrl-RS" altLang="sr-Latn-RS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Микрометеоролошки профили</a:t>
            </a:r>
            <a:endParaRPr lang="en-US" altLang="sr-Latn-RS" sz="1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414E4-8B3C-4EE7-A2D5-CB1E1E65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1983-F3B5-4928-98E6-D7899F17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68760"/>
            <a:ext cx="7772400" cy="3303240"/>
          </a:xfrm>
        </p:spPr>
        <p:txBody>
          <a:bodyPr/>
          <a:lstStyle/>
          <a:p>
            <a:r>
              <a:rPr lang="sr-Cyrl-RS" sz="6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Хвала на пажњи!</a:t>
            </a:r>
            <a:br>
              <a:rPr lang="sr-Cyrl-RS" sz="6000" dirty="0">
                <a:solidFill>
                  <a:srgbClr val="008000"/>
                </a:solidFill>
                <a:latin typeface="Comic Sans MS" panose="030F0702030302020204" pitchFamily="66" charset="0"/>
              </a:rPr>
            </a:br>
            <a:endParaRPr lang="sr-Latn-RS" sz="60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04D9E-5A2E-49B9-8294-D95DA326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256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4">
            <a:extLst>
              <a:ext uri="{FF2B5EF4-FFF2-40B4-BE49-F238E27FC236}">
                <a16:creationId xmlns:a16="http://schemas.microsoft.com/office/drawing/2014/main" id="{6C0E2E2C-7A19-45B0-85A1-A7A1045ADD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9816" y="1583060"/>
            <a:ext cx="8712968" cy="24384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Непосредно иза препреке образује се област у којој се брзина ветра смањује; ова област је позната под именом </a:t>
            </a:r>
            <a:r>
              <a:rPr 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сенке ветра</a:t>
            </a:r>
            <a:r>
              <a:rPr 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и у њој се формирају вртлози са хоризонталном осом која је паралелна с препреком. 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ru-RU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Поремећаји који настају у ваздушној струји која наилази на препреку уочавају се на растојањима од 10 до 20 висина препрека, са обе стране препреке.</a:t>
            </a:r>
            <a:endParaRPr lang="sr-Latn-CS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623C765C-88BA-454C-8691-CACD6F2DC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sr-Latn-RS" altLang="sr-Latn-R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16E470A-1D48-4F9F-9CE3-72C0490E7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6029CE-D6CC-47E9-BE7C-C41FC01A0BFF}"/>
              </a:ext>
            </a:extLst>
          </p:cNvPr>
          <p:cNvGrpSpPr/>
          <p:nvPr/>
        </p:nvGrpSpPr>
        <p:grpSpPr>
          <a:xfrm>
            <a:off x="2041054" y="4369055"/>
            <a:ext cx="4994374" cy="2107945"/>
            <a:chOff x="2041054" y="4369055"/>
            <a:chExt cx="4994374" cy="21079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ED9662-6D99-499A-A324-9600F4928C13}"/>
                </a:ext>
              </a:extLst>
            </p:cNvPr>
            <p:cNvSpPr/>
            <p:nvPr/>
          </p:nvSpPr>
          <p:spPr>
            <a:xfrm>
              <a:off x="2051720" y="5052555"/>
              <a:ext cx="4953000" cy="1424445"/>
            </a:xfrm>
            <a:custGeom>
              <a:avLst/>
              <a:gdLst>
                <a:gd name="connsiteX0" fmla="*/ 0 w 4953000"/>
                <a:gd name="connsiteY0" fmla="*/ 1376398 h 1424445"/>
                <a:gd name="connsiteX1" fmla="*/ 266700 w 4953000"/>
                <a:gd name="connsiteY1" fmla="*/ 1366873 h 1424445"/>
                <a:gd name="connsiteX2" fmla="*/ 509587 w 4953000"/>
                <a:gd name="connsiteY2" fmla="*/ 1281148 h 1424445"/>
                <a:gd name="connsiteX3" fmla="*/ 719137 w 4953000"/>
                <a:gd name="connsiteY3" fmla="*/ 1185898 h 1424445"/>
                <a:gd name="connsiteX4" fmla="*/ 919162 w 4953000"/>
                <a:gd name="connsiteY4" fmla="*/ 1057310 h 1424445"/>
                <a:gd name="connsiteX5" fmla="*/ 1133475 w 4953000"/>
                <a:gd name="connsiteY5" fmla="*/ 895385 h 1424445"/>
                <a:gd name="connsiteX6" fmla="*/ 1347787 w 4953000"/>
                <a:gd name="connsiteY6" fmla="*/ 719173 h 1424445"/>
                <a:gd name="connsiteX7" fmla="*/ 1600200 w 4953000"/>
                <a:gd name="connsiteY7" fmla="*/ 485810 h 1424445"/>
                <a:gd name="connsiteX8" fmla="*/ 1833562 w 4953000"/>
                <a:gd name="connsiteY8" fmla="*/ 276260 h 1424445"/>
                <a:gd name="connsiteX9" fmla="*/ 2019300 w 4953000"/>
                <a:gd name="connsiteY9" fmla="*/ 147673 h 1424445"/>
                <a:gd name="connsiteX10" fmla="*/ 2209800 w 4953000"/>
                <a:gd name="connsiteY10" fmla="*/ 42898 h 1424445"/>
                <a:gd name="connsiteX11" fmla="*/ 2357437 w 4953000"/>
                <a:gd name="connsiteY11" fmla="*/ 19085 h 1424445"/>
                <a:gd name="connsiteX12" fmla="*/ 2462212 w 4953000"/>
                <a:gd name="connsiteY12" fmla="*/ 35 h 1424445"/>
                <a:gd name="connsiteX13" fmla="*/ 2576512 w 4953000"/>
                <a:gd name="connsiteY13" fmla="*/ 23848 h 1424445"/>
                <a:gd name="connsiteX14" fmla="*/ 2686050 w 4953000"/>
                <a:gd name="connsiteY14" fmla="*/ 61948 h 1424445"/>
                <a:gd name="connsiteX15" fmla="*/ 2805112 w 4953000"/>
                <a:gd name="connsiteY15" fmla="*/ 104810 h 1424445"/>
                <a:gd name="connsiteX16" fmla="*/ 2914650 w 4953000"/>
                <a:gd name="connsiteY16" fmla="*/ 195298 h 1424445"/>
                <a:gd name="connsiteX17" fmla="*/ 3019425 w 4953000"/>
                <a:gd name="connsiteY17" fmla="*/ 271498 h 1424445"/>
                <a:gd name="connsiteX18" fmla="*/ 3128962 w 4953000"/>
                <a:gd name="connsiteY18" fmla="*/ 366748 h 1424445"/>
                <a:gd name="connsiteX19" fmla="*/ 3276600 w 4953000"/>
                <a:gd name="connsiteY19" fmla="*/ 504860 h 1424445"/>
                <a:gd name="connsiteX20" fmla="*/ 3457575 w 4953000"/>
                <a:gd name="connsiteY20" fmla="*/ 671548 h 1424445"/>
                <a:gd name="connsiteX21" fmla="*/ 3629025 w 4953000"/>
                <a:gd name="connsiteY21" fmla="*/ 833473 h 1424445"/>
                <a:gd name="connsiteX22" fmla="*/ 3786187 w 4953000"/>
                <a:gd name="connsiteY22" fmla="*/ 976348 h 1424445"/>
                <a:gd name="connsiteX23" fmla="*/ 3933825 w 4953000"/>
                <a:gd name="connsiteY23" fmla="*/ 1085885 h 1424445"/>
                <a:gd name="connsiteX24" fmla="*/ 4138612 w 4953000"/>
                <a:gd name="connsiteY24" fmla="*/ 1214473 h 1424445"/>
                <a:gd name="connsiteX25" fmla="*/ 4391025 w 4953000"/>
                <a:gd name="connsiteY25" fmla="*/ 1338298 h 1424445"/>
                <a:gd name="connsiteX26" fmla="*/ 4633912 w 4953000"/>
                <a:gd name="connsiteY26" fmla="*/ 1409735 h 1424445"/>
                <a:gd name="connsiteX27" fmla="*/ 4795837 w 4953000"/>
                <a:gd name="connsiteY27" fmla="*/ 1424023 h 1424445"/>
                <a:gd name="connsiteX28" fmla="*/ 4953000 w 4953000"/>
                <a:gd name="connsiteY28" fmla="*/ 1419260 h 142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53000" h="1424445">
                  <a:moveTo>
                    <a:pt x="0" y="1376398"/>
                  </a:moveTo>
                  <a:lnTo>
                    <a:pt x="266700" y="1366873"/>
                  </a:lnTo>
                  <a:cubicBezTo>
                    <a:pt x="351631" y="1350998"/>
                    <a:pt x="434181" y="1311310"/>
                    <a:pt x="509587" y="1281148"/>
                  </a:cubicBezTo>
                  <a:cubicBezTo>
                    <a:pt x="584993" y="1250986"/>
                    <a:pt x="650875" y="1223204"/>
                    <a:pt x="719137" y="1185898"/>
                  </a:cubicBezTo>
                  <a:cubicBezTo>
                    <a:pt x="787400" y="1148592"/>
                    <a:pt x="850106" y="1105729"/>
                    <a:pt x="919162" y="1057310"/>
                  </a:cubicBezTo>
                  <a:cubicBezTo>
                    <a:pt x="988218" y="1008891"/>
                    <a:pt x="1062038" y="951741"/>
                    <a:pt x="1133475" y="895385"/>
                  </a:cubicBezTo>
                  <a:cubicBezTo>
                    <a:pt x="1204913" y="839029"/>
                    <a:pt x="1270000" y="787435"/>
                    <a:pt x="1347787" y="719173"/>
                  </a:cubicBezTo>
                  <a:cubicBezTo>
                    <a:pt x="1425574" y="650911"/>
                    <a:pt x="1519238" y="559629"/>
                    <a:pt x="1600200" y="485810"/>
                  </a:cubicBezTo>
                  <a:cubicBezTo>
                    <a:pt x="1681163" y="411991"/>
                    <a:pt x="1763712" y="332616"/>
                    <a:pt x="1833562" y="276260"/>
                  </a:cubicBezTo>
                  <a:cubicBezTo>
                    <a:pt x="1903412" y="219904"/>
                    <a:pt x="1956594" y="186567"/>
                    <a:pt x="2019300" y="147673"/>
                  </a:cubicBezTo>
                  <a:cubicBezTo>
                    <a:pt x="2082006" y="108779"/>
                    <a:pt x="2153444" y="64329"/>
                    <a:pt x="2209800" y="42898"/>
                  </a:cubicBezTo>
                  <a:cubicBezTo>
                    <a:pt x="2266156" y="21467"/>
                    <a:pt x="2315368" y="26229"/>
                    <a:pt x="2357437" y="19085"/>
                  </a:cubicBezTo>
                  <a:cubicBezTo>
                    <a:pt x="2399506" y="11941"/>
                    <a:pt x="2425700" y="-759"/>
                    <a:pt x="2462212" y="35"/>
                  </a:cubicBezTo>
                  <a:cubicBezTo>
                    <a:pt x="2498725" y="829"/>
                    <a:pt x="2539206" y="13529"/>
                    <a:pt x="2576512" y="23848"/>
                  </a:cubicBezTo>
                  <a:cubicBezTo>
                    <a:pt x="2613818" y="34167"/>
                    <a:pt x="2686050" y="61948"/>
                    <a:pt x="2686050" y="61948"/>
                  </a:cubicBezTo>
                  <a:cubicBezTo>
                    <a:pt x="2724150" y="75442"/>
                    <a:pt x="2767012" y="82585"/>
                    <a:pt x="2805112" y="104810"/>
                  </a:cubicBezTo>
                  <a:cubicBezTo>
                    <a:pt x="2843212" y="127035"/>
                    <a:pt x="2878931" y="167517"/>
                    <a:pt x="2914650" y="195298"/>
                  </a:cubicBezTo>
                  <a:cubicBezTo>
                    <a:pt x="2950369" y="223079"/>
                    <a:pt x="2983706" y="242923"/>
                    <a:pt x="3019425" y="271498"/>
                  </a:cubicBezTo>
                  <a:cubicBezTo>
                    <a:pt x="3055144" y="300073"/>
                    <a:pt x="3086100" y="327855"/>
                    <a:pt x="3128962" y="366748"/>
                  </a:cubicBezTo>
                  <a:cubicBezTo>
                    <a:pt x="3171824" y="405641"/>
                    <a:pt x="3276600" y="504860"/>
                    <a:pt x="3276600" y="504860"/>
                  </a:cubicBezTo>
                  <a:lnTo>
                    <a:pt x="3457575" y="671548"/>
                  </a:lnTo>
                  <a:cubicBezTo>
                    <a:pt x="3516312" y="726317"/>
                    <a:pt x="3574256" y="782673"/>
                    <a:pt x="3629025" y="833473"/>
                  </a:cubicBezTo>
                  <a:cubicBezTo>
                    <a:pt x="3683794" y="884273"/>
                    <a:pt x="3735387" y="934279"/>
                    <a:pt x="3786187" y="976348"/>
                  </a:cubicBezTo>
                  <a:cubicBezTo>
                    <a:pt x="3836987" y="1018417"/>
                    <a:pt x="3875088" y="1046198"/>
                    <a:pt x="3933825" y="1085885"/>
                  </a:cubicBezTo>
                  <a:cubicBezTo>
                    <a:pt x="3992562" y="1125572"/>
                    <a:pt x="4062412" y="1172404"/>
                    <a:pt x="4138612" y="1214473"/>
                  </a:cubicBezTo>
                  <a:cubicBezTo>
                    <a:pt x="4214812" y="1256542"/>
                    <a:pt x="4308475" y="1305754"/>
                    <a:pt x="4391025" y="1338298"/>
                  </a:cubicBezTo>
                  <a:cubicBezTo>
                    <a:pt x="4473575" y="1370842"/>
                    <a:pt x="4566443" y="1395448"/>
                    <a:pt x="4633912" y="1409735"/>
                  </a:cubicBezTo>
                  <a:cubicBezTo>
                    <a:pt x="4701381" y="1424022"/>
                    <a:pt x="4742656" y="1422436"/>
                    <a:pt x="4795837" y="1424023"/>
                  </a:cubicBezTo>
                  <a:cubicBezTo>
                    <a:pt x="4849018" y="1425611"/>
                    <a:pt x="4901009" y="1422435"/>
                    <a:pt x="4953000" y="1419260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9B7FA0-4EFA-4AC4-A9FF-D5C1112DE485}"/>
                </a:ext>
              </a:extLst>
            </p:cNvPr>
            <p:cNvSpPr/>
            <p:nvPr/>
          </p:nvSpPr>
          <p:spPr>
            <a:xfrm>
              <a:off x="2041054" y="4869160"/>
              <a:ext cx="4895850" cy="1093436"/>
            </a:xfrm>
            <a:custGeom>
              <a:avLst/>
              <a:gdLst>
                <a:gd name="connsiteX0" fmla="*/ 0 w 4895850"/>
                <a:gd name="connsiteY0" fmla="*/ 1068887 h 1093436"/>
                <a:gd name="connsiteX1" fmla="*/ 295275 w 4895850"/>
                <a:gd name="connsiteY1" fmla="*/ 1068887 h 1093436"/>
                <a:gd name="connsiteX2" fmla="*/ 433388 w 4895850"/>
                <a:gd name="connsiteY2" fmla="*/ 1040312 h 1093436"/>
                <a:gd name="connsiteX3" fmla="*/ 623888 w 4895850"/>
                <a:gd name="connsiteY3" fmla="*/ 987924 h 1093436"/>
                <a:gd name="connsiteX4" fmla="*/ 776288 w 4895850"/>
                <a:gd name="connsiteY4" fmla="*/ 930774 h 1093436"/>
                <a:gd name="connsiteX5" fmla="*/ 985838 w 4895850"/>
                <a:gd name="connsiteY5" fmla="*/ 816474 h 1093436"/>
                <a:gd name="connsiteX6" fmla="*/ 1185863 w 4895850"/>
                <a:gd name="connsiteY6" fmla="*/ 687887 h 1093436"/>
                <a:gd name="connsiteX7" fmla="*/ 1395413 w 4895850"/>
                <a:gd name="connsiteY7" fmla="*/ 554537 h 1093436"/>
                <a:gd name="connsiteX8" fmla="*/ 1595438 w 4895850"/>
                <a:gd name="connsiteY8" fmla="*/ 397374 h 1093436"/>
                <a:gd name="connsiteX9" fmla="*/ 1747838 w 4895850"/>
                <a:gd name="connsiteY9" fmla="*/ 287837 h 1093436"/>
                <a:gd name="connsiteX10" fmla="*/ 1952625 w 4895850"/>
                <a:gd name="connsiteY10" fmla="*/ 173537 h 1093436"/>
                <a:gd name="connsiteX11" fmla="*/ 2157413 w 4895850"/>
                <a:gd name="connsiteY11" fmla="*/ 63999 h 1093436"/>
                <a:gd name="connsiteX12" fmla="*/ 2357438 w 4895850"/>
                <a:gd name="connsiteY12" fmla="*/ 6849 h 1093436"/>
                <a:gd name="connsiteX13" fmla="*/ 2614613 w 4895850"/>
                <a:gd name="connsiteY13" fmla="*/ 6849 h 1093436"/>
                <a:gd name="connsiteX14" fmla="*/ 2757488 w 4895850"/>
                <a:gd name="connsiteY14" fmla="*/ 59237 h 1093436"/>
                <a:gd name="connsiteX15" fmla="*/ 2962275 w 4895850"/>
                <a:gd name="connsiteY15" fmla="*/ 159249 h 1093436"/>
                <a:gd name="connsiteX16" fmla="*/ 3224213 w 4895850"/>
                <a:gd name="connsiteY16" fmla="*/ 330699 h 1093436"/>
                <a:gd name="connsiteX17" fmla="*/ 3429000 w 4895850"/>
                <a:gd name="connsiteY17" fmla="*/ 483099 h 1093436"/>
                <a:gd name="connsiteX18" fmla="*/ 3662363 w 4895850"/>
                <a:gd name="connsiteY18" fmla="*/ 649787 h 1093436"/>
                <a:gd name="connsiteX19" fmla="*/ 3919538 w 4895850"/>
                <a:gd name="connsiteY19" fmla="*/ 811712 h 1093436"/>
                <a:gd name="connsiteX20" fmla="*/ 4200525 w 4895850"/>
                <a:gd name="connsiteY20" fmla="*/ 949824 h 1093436"/>
                <a:gd name="connsiteX21" fmla="*/ 4424363 w 4895850"/>
                <a:gd name="connsiteY21" fmla="*/ 1030787 h 1093436"/>
                <a:gd name="connsiteX22" fmla="*/ 4729163 w 4895850"/>
                <a:gd name="connsiteY22" fmla="*/ 1087937 h 1093436"/>
                <a:gd name="connsiteX23" fmla="*/ 4895850 w 4895850"/>
                <a:gd name="connsiteY23" fmla="*/ 1087937 h 10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95850" h="1093436">
                  <a:moveTo>
                    <a:pt x="0" y="1068887"/>
                  </a:moveTo>
                  <a:cubicBezTo>
                    <a:pt x="111522" y="1071268"/>
                    <a:pt x="223044" y="1073650"/>
                    <a:pt x="295275" y="1068887"/>
                  </a:cubicBezTo>
                  <a:cubicBezTo>
                    <a:pt x="367506" y="1064124"/>
                    <a:pt x="378619" y="1053806"/>
                    <a:pt x="433388" y="1040312"/>
                  </a:cubicBezTo>
                  <a:cubicBezTo>
                    <a:pt x="488157" y="1026818"/>
                    <a:pt x="566738" y="1006180"/>
                    <a:pt x="623888" y="987924"/>
                  </a:cubicBezTo>
                  <a:cubicBezTo>
                    <a:pt x="681038" y="969668"/>
                    <a:pt x="715963" y="959349"/>
                    <a:pt x="776288" y="930774"/>
                  </a:cubicBezTo>
                  <a:cubicBezTo>
                    <a:pt x="836613" y="902199"/>
                    <a:pt x="917576" y="856955"/>
                    <a:pt x="985838" y="816474"/>
                  </a:cubicBezTo>
                  <a:cubicBezTo>
                    <a:pt x="1054101" y="775993"/>
                    <a:pt x="1185863" y="687887"/>
                    <a:pt x="1185863" y="687887"/>
                  </a:cubicBezTo>
                  <a:cubicBezTo>
                    <a:pt x="1254125" y="644231"/>
                    <a:pt x="1327151" y="602956"/>
                    <a:pt x="1395413" y="554537"/>
                  </a:cubicBezTo>
                  <a:cubicBezTo>
                    <a:pt x="1463675" y="506118"/>
                    <a:pt x="1536701" y="441824"/>
                    <a:pt x="1595438" y="397374"/>
                  </a:cubicBezTo>
                  <a:cubicBezTo>
                    <a:pt x="1654175" y="352924"/>
                    <a:pt x="1688307" y="325143"/>
                    <a:pt x="1747838" y="287837"/>
                  </a:cubicBezTo>
                  <a:cubicBezTo>
                    <a:pt x="1807369" y="250531"/>
                    <a:pt x="1884363" y="210843"/>
                    <a:pt x="1952625" y="173537"/>
                  </a:cubicBezTo>
                  <a:cubicBezTo>
                    <a:pt x="2020888" y="136231"/>
                    <a:pt x="2089944" y="91780"/>
                    <a:pt x="2157413" y="63999"/>
                  </a:cubicBezTo>
                  <a:cubicBezTo>
                    <a:pt x="2224882" y="36218"/>
                    <a:pt x="2281238" y="16374"/>
                    <a:pt x="2357438" y="6849"/>
                  </a:cubicBezTo>
                  <a:cubicBezTo>
                    <a:pt x="2433638" y="-2676"/>
                    <a:pt x="2547938" y="-1882"/>
                    <a:pt x="2614613" y="6849"/>
                  </a:cubicBezTo>
                  <a:cubicBezTo>
                    <a:pt x="2681288" y="15580"/>
                    <a:pt x="2699544" y="33837"/>
                    <a:pt x="2757488" y="59237"/>
                  </a:cubicBezTo>
                  <a:cubicBezTo>
                    <a:pt x="2815432" y="84637"/>
                    <a:pt x="2884488" y="114005"/>
                    <a:pt x="2962275" y="159249"/>
                  </a:cubicBezTo>
                  <a:cubicBezTo>
                    <a:pt x="3040062" y="204493"/>
                    <a:pt x="3146426" y="276724"/>
                    <a:pt x="3224213" y="330699"/>
                  </a:cubicBezTo>
                  <a:cubicBezTo>
                    <a:pt x="3302000" y="384674"/>
                    <a:pt x="3355975" y="429918"/>
                    <a:pt x="3429000" y="483099"/>
                  </a:cubicBezTo>
                  <a:cubicBezTo>
                    <a:pt x="3502025" y="536280"/>
                    <a:pt x="3580607" y="595018"/>
                    <a:pt x="3662363" y="649787"/>
                  </a:cubicBezTo>
                  <a:cubicBezTo>
                    <a:pt x="3744119" y="704556"/>
                    <a:pt x="3829844" y="761706"/>
                    <a:pt x="3919538" y="811712"/>
                  </a:cubicBezTo>
                  <a:cubicBezTo>
                    <a:pt x="4009232" y="861718"/>
                    <a:pt x="4116388" y="913312"/>
                    <a:pt x="4200525" y="949824"/>
                  </a:cubicBezTo>
                  <a:cubicBezTo>
                    <a:pt x="4284662" y="986336"/>
                    <a:pt x="4336257" y="1007768"/>
                    <a:pt x="4424363" y="1030787"/>
                  </a:cubicBezTo>
                  <a:cubicBezTo>
                    <a:pt x="4512469" y="1053806"/>
                    <a:pt x="4650582" y="1078412"/>
                    <a:pt x="4729163" y="1087937"/>
                  </a:cubicBezTo>
                  <a:cubicBezTo>
                    <a:pt x="4807744" y="1097462"/>
                    <a:pt x="4851797" y="1092699"/>
                    <a:pt x="4895850" y="1087937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AC9135-C7C1-41E5-8A2C-7BFA4A030C48}"/>
                </a:ext>
              </a:extLst>
            </p:cNvPr>
            <p:cNvSpPr/>
            <p:nvPr/>
          </p:nvSpPr>
          <p:spPr>
            <a:xfrm>
              <a:off x="2049661" y="4712508"/>
              <a:ext cx="4943475" cy="756141"/>
            </a:xfrm>
            <a:custGeom>
              <a:avLst/>
              <a:gdLst>
                <a:gd name="connsiteX0" fmla="*/ 0 w 4943475"/>
                <a:gd name="connsiteY0" fmla="*/ 756141 h 756141"/>
                <a:gd name="connsiteX1" fmla="*/ 300037 w 4943475"/>
                <a:gd name="connsiteY1" fmla="*/ 737091 h 756141"/>
                <a:gd name="connsiteX2" fmla="*/ 533400 w 4943475"/>
                <a:gd name="connsiteY2" fmla="*/ 689466 h 756141"/>
                <a:gd name="connsiteX3" fmla="*/ 900112 w 4943475"/>
                <a:gd name="connsiteY3" fmla="*/ 584691 h 756141"/>
                <a:gd name="connsiteX4" fmla="*/ 1200150 w 4943475"/>
                <a:gd name="connsiteY4" fmla="*/ 446579 h 756141"/>
                <a:gd name="connsiteX5" fmla="*/ 1543050 w 4943475"/>
                <a:gd name="connsiteY5" fmla="*/ 284654 h 756141"/>
                <a:gd name="connsiteX6" fmla="*/ 1790700 w 4943475"/>
                <a:gd name="connsiteY6" fmla="*/ 160829 h 756141"/>
                <a:gd name="connsiteX7" fmla="*/ 2038350 w 4943475"/>
                <a:gd name="connsiteY7" fmla="*/ 70341 h 756141"/>
                <a:gd name="connsiteX8" fmla="*/ 2214562 w 4943475"/>
                <a:gd name="connsiteY8" fmla="*/ 22716 h 756141"/>
                <a:gd name="connsiteX9" fmla="*/ 2314575 w 4943475"/>
                <a:gd name="connsiteY9" fmla="*/ 3666 h 756141"/>
                <a:gd name="connsiteX10" fmla="*/ 2662237 w 4943475"/>
                <a:gd name="connsiteY10" fmla="*/ 3666 h 756141"/>
                <a:gd name="connsiteX11" fmla="*/ 2819400 w 4943475"/>
                <a:gd name="connsiteY11" fmla="*/ 41766 h 756141"/>
                <a:gd name="connsiteX12" fmla="*/ 3038475 w 4943475"/>
                <a:gd name="connsiteY12" fmla="*/ 113204 h 756141"/>
                <a:gd name="connsiteX13" fmla="*/ 3286125 w 4943475"/>
                <a:gd name="connsiteY13" fmla="*/ 227504 h 756141"/>
                <a:gd name="connsiteX14" fmla="*/ 3548062 w 4943475"/>
                <a:gd name="connsiteY14" fmla="*/ 351329 h 756141"/>
                <a:gd name="connsiteX15" fmla="*/ 3833812 w 4943475"/>
                <a:gd name="connsiteY15" fmla="*/ 475154 h 756141"/>
                <a:gd name="connsiteX16" fmla="*/ 4110037 w 4943475"/>
                <a:gd name="connsiteY16" fmla="*/ 575166 h 756141"/>
                <a:gd name="connsiteX17" fmla="*/ 4410075 w 4943475"/>
                <a:gd name="connsiteY17" fmla="*/ 656129 h 756141"/>
                <a:gd name="connsiteX18" fmla="*/ 4605337 w 4943475"/>
                <a:gd name="connsiteY18" fmla="*/ 684704 h 756141"/>
                <a:gd name="connsiteX19" fmla="*/ 4814887 w 4943475"/>
                <a:gd name="connsiteY19" fmla="*/ 698991 h 756141"/>
                <a:gd name="connsiteX20" fmla="*/ 4943475 w 4943475"/>
                <a:gd name="connsiteY20" fmla="*/ 703754 h 75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3475" h="756141">
                  <a:moveTo>
                    <a:pt x="0" y="756141"/>
                  </a:moveTo>
                  <a:cubicBezTo>
                    <a:pt x="105568" y="752172"/>
                    <a:pt x="211137" y="748203"/>
                    <a:pt x="300037" y="737091"/>
                  </a:cubicBezTo>
                  <a:cubicBezTo>
                    <a:pt x="388937" y="725979"/>
                    <a:pt x="433387" y="714866"/>
                    <a:pt x="533400" y="689466"/>
                  </a:cubicBezTo>
                  <a:cubicBezTo>
                    <a:pt x="633413" y="664066"/>
                    <a:pt x="788987" y="625172"/>
                    <a:pt x="900112" y="584691"/>
                  </a:cubicBezTo>
                  <a:cubicBezTo>
                    <a:pt x="1011237" y="544210"/>
                    <a:pt x="1200150" y="446579"/>
                    <a:pt x="1200150" y="446579"/>
                  </a:cubicBezTo>
                  <a:lnTo>
                    <a:pt x="1543050" y="284654"/>
                  </a:lnTo>
                  <a:cubicBezTo>
                    <a:pt x="1641475" y="237029"/>
                    <a:pt x="1708150" y="196548"/>
                    <a:pt x="1790700" y="160829"/>
                  </a:cubicBezTo>
                  <a:cubicBezTo>
                    <a:pt x="1873250" y="125110"/>
                    <a:pt x="1967706" y="93360"/>
                    <a:pt x="2038350" y="70341"/>
                  </a:cubicBezTo>
                  <a:cubicBezTo>
                    <a:pt x="2108994" y="47322"/>
                    <a:pt x="2168525" y="33828"/>
                    <a:pt x="2214562" y="22716"/>
                  </a:cubicBezTo>
                  <a:cubicBezTo>
                    <a:pt x="2260599" y="11604"/>
                    <a:pt x="2239963" y="6841"/>
                    <a:pt x="2314575" y="3666"/>
                  </a:cubicBezTo>
                  <a:cubicBezTo>
                    <a:pt x="2389187" y="491"/>
                    <a:pt x="2578100" y="-2684"/>
                    <a:pt x="2662237" y="3666"/>
                  </a:cubicBezTo>
                  <a:cubicBezTo>
                    <a:pt x="2746374" y="10016"/>
                    <a:pt x="2756694" y="23510"/>
                    <a:pt x="2819400" y="41766"/>
                  </a:cubicBezTo>
                  <a:cubicBezTo>
                    <a:pt x="2882106" y="60022"/>
                    <a:pt x="2960688" y="82248"/>
                    <a:pt x="3038475" y="113204"/>
                  </a:cubicBezTo>
                  <a:cubicBezTo>
                    <a:pt x="3116263" y="144160"/>
                    <a:pt x="3286125" y="227504"/>
                    <a:pt x="3286125" y="227504"/>
                  </a:cubicBezTo>
                  <a:cubicBezTo>
                    <a:pt x="3371056" y="267191"/>
                    <a:pt x="3456781" y="310054"/>
                    <a:pt x="3548062" y="351329"/>
                  </a:cubicBezTo>
                  <a:cubicBezTo>
                    <a:pt x="3639343" y="392604"/>
                    <a:pt x="3740150" y="437848"/>
                    <a:pt x="3833812" y="475154"/>
                  </a:cubicBezTo>
                  <a:cubicBezTo>
                    <a:pt x="3927474" y="512460"/>
                    <a:pt x="4013993" y="545004"/>
                    <a:pt x="4110037" y="575166"/>
                  </a:cubicBezTo>
                  <a:cubicBezTo>
                    <a:pt x="4206081" y="605328"/>
                    <a:pt x="4327525" y="637873"/>
                    <a:pt x="4410075" y="656129"/>
                  </a:cubicBezTo>
                  <a:cubicBezTo>
                    <a:pt x="4492625" y="674385"/>
                    <a:pt x="4537868" y="677560"/>
                    <a:pt x="4605337" y="684704"/>
                  </a:cubicBezTo>
                  <a:cubicBezTo>
                    <a:pt x="4672806" y="691848"/>
                    <a:pt x="4758531" y="695816"/>
                    <a:pt x="4814887" y="698991"/>
                  </a:cubicBezTo>
                  <a:cubicBezTo>
                    <a:pt x="4871243" y="702166"/>
                    <a:pt x="4907359" y="702960"/>
                    <a:pt x="4943475" y="703754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8CF826A-3036-4723-999B-F9BEBA601E7C}"/>
                </a:ext>
              </a:extLst>
            </p:cNvPr>
            <p:cNvSpPr/>
            <p:nvPr/>
          </p:nvSpPr>
          <p:spPr>
            <a:xfrm>
              <a:off x="2050108" y="4551780"/>
              <a:ext cx="4957762" cy="333778"/>
            </a:xfrm>
            <a:custGeom>
              <a:avLst/>
              <a:gdLst>
                <a:gd name="connsiteX0" fmla="*/ 0 w 4957762"/>
                <a:gd name="connsiteY0" fmla="*/ 333778 h 333778"/>
                <a:gd name="connsiteX1" fmla="*/ 504825 w 4957762"/>
                <a:gd name="connsiteY1" fmla="*/ 314728 h 333778"/>
                <a:gd name="connsiteX2" fmla="*/ 1014412 w 4957762"/>
                <a:gd name="connsiteY2" fmla="*/ 248053 h 333778"/>
                <a:gd name="connsiteX3" fmla="*/ 1414462 w 4957762"/>
                <a:gd name="connsiteY3" fmla="*/ 176615 h 333778"/>
                <a:gd name="connsiteX4" fmla="*/ 1681162 w 4957762"/>
                <a:gd name="connsiteY4" fmla="*/ 100415 h 333778"/>
                <a:gd name="connsiteX5" fmla="*/ 2024062 w 4957762"/>
                <a:gd name="connsiteY5" fmla="*/ 33740 h 333778"/>
                <a:gd name="connsiteX6" fmla="*/ 2262187 w 4957762"/>
                <a:gd name="connsiteY6" fmla="*/ 5165 h 333778"/>
                <a:gd name="connsiteX7" fmla="*/ 2690812 w 4957762"/>
                <a:gd name="connsiteY7" fmla="*/ 5165 h 333778"/>
                <a:gd name="connsiteX8" fmla="*/ 2952750 w 4957762"/>
                <a:gd name="connsiteY8" fmla="*/ 57553 h 333778"/>
                <a:gd name="connsiteX9" fmla="*/ 3238500 w 4957762"/>
                <a:gd name="connsiteY9" fmla="*/ 105178 h 333778"/>
                <a:gd name="connsiteX10" fmla="*/ 3524250 w 4957762"/>
                <a:gd name="connsiteY10" fmla="*/ 162328 h 333778"/>
                <a:gd name="connsiteX11" fmla="*/ 3810000 w 4957762"/>
                <a:gd name="connsiteY11" fmla="*/ 224240 h 333778"/>
                <a:gd name="connsiteX12" fmla="*/ 4095750 w 4957762"/>
                <a:gd name="connsiteY12" fmla="*/ 262340 h 333778"/>
                <a:gd name="connsiteX13" fmla="*/ 4410075 w 4957762"/>
                <a:gd name="connsiteY13" fmla="*/ 290915 h 333778"/>
                <a:gd name="connsiteX14" fmla="*/ 4648200 w 4957762"/>
                <a:gd name="connsiteY14" fmla="*/ 305203 h 333778"/>
                <a:gd name="connsiteX15" fmla="*/ 4957762 w 4957762"/>
                <a:gd name="connsiteY15" fmla="*/ 309965 h 33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57762" h="333778">
                  <a:moveTo>
                    <a:pt x="0" y="333778"/>
                  </a:moveTo>
                  <a:cubicBezTo>
                    <a:pt x="167878" y="331396"/>
                    <a:pt x="335756" y="329015"/>
                    <a:pt x="504825" y="314728"/>
                  </a:cubicBezTo>
                  <a:cubicBezTo>
                    <a:pt x="673894" y="300441"/>
                    <a:pt x="862806" y="271072"/>
                    <a:pt x="1014412" y="248053"/>
                  </a:cubicBezTo>
                  <a:cubicBezTo>
                    <a:pt x="1166018" y="225034"/>
                    <a:pt x="1303337" y="201221"/>
                    <a:pt x="1414462" y="176615"/>
                  </a:cubicBezTo>
                  <a:cubicBezTo>
                    <a:pt x="1525587" y="152009"/>
                    <a:pt x="1579562" y="124227"/>
                    <a:pt x="1681162" y="100415"/>
                  </a:cubicBezTo>
                  <a:cubicBezTo>
                    <a:pt x="1782762" y="76603"/>
                    <a:pt x="1927225" y="49615"/>
                    <a:pt x="2024062" y="33740"/>
                  </a:cubicBezTo>
                  <a:cubicBezTo>
                    <a:pt x="2120900" y="17865"/>
                    <a:pt x="2151062" y="9928"/>
                    <a:pt x="2262187" y="5165"/>
                  </a:cubicBezTo>
                  <a:cubicBezTo>
                    <a:pt x="2373312" y="402"/>
                    <a:pt x="2575718" y="-3566"/>
                    <a:pt x="2690812" y="5165"/>
                  </a:cubicBezTo>
                  <a:cubicBezTo>
                    <a:pt x="2805906" y="13896"/>
                    <a:pt x="2861469" y="40884"/>
                    <a:pt x="2952750" y="57553"/>
                  </a:cubicBezTo>
                  <a:cubicBezTo>
                    <a:pt x="3044031" y="74222"/>
                    <a:pt x="3143250" y="87716"/>
                    <a:pt x="3238500" y="105178"/>
                  </a:cubicBezTo>
                  <a:cubicBezTo>
                    <a:pt x="3333750" y="122640"/>
                    <a:pt x="3524250" y="162328"/>
                    <a:pt x="3524250" y="162328"/>
                  </a:cubicBezTo>
                  <a:cubicBezTo>
                    <a:pt x="3619500" y="182172"/>
                    <a:pt x="3714750" y="207571"/>
                    <a:pt x="3810000" y="224240"/>
                  </a:cubicBezTo>
                  <a:cubicBezTo>
                    <a:pt x="3905250" y="240909"/>
                    <a:pt x="3995738" y="251228"/>
                    <a:pt x="4095750" y="262340"/>
                  </a:cubicBezTo>
                  <a:cubicBezTo>
                    <a:pt x="4195762" y="273452"/>
                    <a:pt x="4318000" y="283771"/>
                    <a:pt x="4410075" y="290915"/>
                  </a:cubicBezTo>
                  <a:cubicBezTo>
                    <a:pt x="4502150" y="298059"/>
                    <a:pt x="4556919" y="302028"/>
                    <a:pt x="4648200" y="305203"/>
                  </a:cubicBezTo>
                  <a:cubicBezTo>
                    <a:pt x="4739481" y="308378"/>
                    <a:pt x="4848621" y="309171"/>
                    <a:pt x="4957762" y="309965"/>
                  </a:cubicBez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E5D84CC-9C93-43DC-9016-9B24E94D7956}"/>
                </a:ext>
              </a:extLst>
            </p:cNvPr>
            <p:cNvSpPr/>
            <p:nvPr/>
          </p:nvSpPr>
          <p:spPr>
            <a:xfrm>
              <a:off x="2046957" y="4369055"/>
              <a:ext cx="4962525" cy="106049"/>
            </a:xfrm>
            <a:custGeom>
              <a:avLst/>
              <a:gdLst>
                <a:gd name="connsiteX0" fmla="*/ 0 w 4962525"/>
                <a:gd name="connsiteY0" fmla="*/ 101286 h 106049"/>
                <a:gd name="connsiteX1" fmla="*/ 585788 w 4962525"/>
                <a:gd name="connsiteY1" fmla="*/ 101286 h 106049"/>
                <a:gd name="connsiteX2" fmla="*/ 1090613 w 4962525"/>
                <a:gd name="connsiteY2" fmla="*/ 53661 h 106049"/>
                <a:gd name="connsiteX3" fmla="*/ 1662113 w 4962525"/>
                <a:gd name="connsiteY3" fmla="*/ 29849 h 106049"/>
                <a:gd name="connsiteX4" fmla="*/ 2009775 w 4962525"/>
                <a:gd name="connsiteY4" fmla="*/ 1274 h 106049"/>
                <a:gd name="connsiteX5" fmla="*/ 2919413 w 4962525"/>
                <a:gd name="connsiteY5" fmla="*/ 6036 h 106049"/>
                <a:gd name="connsiteX6" fmla="*/ 3133725 w 4962525"/>
                <a:gd name="connsiteY6" fmla="*/ 15561 h 106049"/>
                <a:gd name="connsiteX7" fmla="*/ 3471863 w 4962525"/>
                <a:gd name="connsiteY7" fmla="*/ 44136 h 106049"/>
                <a:gd name="connsiteX8" fmla="*/ 3862388 w 4962525"/>
                <a:gd name="connsiteY8" fmla="*/ 63186 h 106049"/>
                <a:gd name="connsiteX9" fmla="*/ 4314825 w 4962525"/>
                <a:gd name="connsiteY9" fmla="*/ 91761 h 106049"/>
                <a:gd name="connsiteX10" fmla="*/ 4567238 w 4962525"/>
                <a:gd name="connsiteY10" fmla="*/ 96524 h 106049"/>
                <a:gd name="connsiteX11" fmla="*/ 4962525 w 4962525"/>
                <a:gd name="connsiteY11" fmla="*/ 106049 h 10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2525" h="106049">
                  <a:moveTo>
                    <a:pt x="0" y="101286"/>
                  </a:moveTo>
                  <a:cubicBezTo>
                    <a:pt x="202009" y="105255"/>
                    <a:pt x="404019" y="109224"/>
                    <a:pt x="585788" y="101286"/>
                  </a:cubicBezTo>
                  <a:cubicBezTo>
                    <a:pt x="767557" y="93348"/>
                    <a:pt x="911226" y="65567"/>
                    <a:pt x="1090613" y="53661"/>
                  </a:cubicBezTo>
                  <a:cubicBezTo>
                    <a:pt x="1270000" y="41755"/>
                    <a:pt x="1508920" y="38580"/>
                    <a:pt x="1662113" y="29849"/>
                  </a:cubicBezTo>
                  <a:cubicBezTo>
                    <a:pt x="1815306" y="21118"/>
                    <a:pt x="1800225" y="5243"/>
                    <a:pt x="2009775" y="1274"/>
                  </a:cubicBezTo>
                  <a:cubicBezTo>
                    <a:pt x="2219325" y="-2695"/>
                    <a:pt x="2732088" y="3655"/>
                    <a:pt x="2919413" y="6036"/>
                  </a:cubicBezTo>
                  <a:cubicBezTo>
                    <a:pt x="3106738" y="8417"/>
                    <a:pt x="3041650" y="9211"/>
                    <a:pt x="3133725" y="15561"/>
                  </a:cubicBezTo>
                  <a:cubicBezTo>
                    <a:pt x="3225800" y="21911"/>
                    <a:pt x="3350419" y="36199"/>
                    <a:pt x="3471863" y="44136"/>
                  </a:cubicBezTo>
                  <a:cubicBezTo>
                    <a:pt x="3593307" y="52073"/>
                    <a:pt x="3862388" y="63186"/>
                    <a:pt x="3862388" y="63186"/>
                  </a:cubicBezTo>
                  <a:lnTo>
                    <a:pt x="4314825" y="91761"/>
                  </a:lnTo>
                  <a:cubicBezTo>
                    <a:pt x="4432300" y="97317"/>
                    <a:pt x="4567238" y="96524"/>
                    <a:pt x="4567238" y="96524"/>
                  </a:cubicBezTo>
                  <a:lnTo>
                    <a:pt x="4962525" y="106049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7EA4AF-35FE-46BE-AF39-ED76D0B9C0D4}"/>
                </a:ext>
              </a:extLst>
            </p:cNvPr>
            <p:cNvGrpSpPr/>
            <p:nvPr/>
          </p:nvGrpSpPr>
          <p:grpSpPr>
            <a:xfrm>
              <a:off x="2617404" y="5090579"/>
              <a:ext cx="956369" cy="688953"/>
              <a:chOff x="2617404" y="5090579"/>
              <a:chExt cx="956369" cy="6889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759DE1B-79E7-4FFE-9B66-9635B328B023}"/>
                  </a:ext>
                </a:extLst>
              </p:cNvPr>
              <p:cNvSpPr/>
              <p:nvPr/>
            </p:nvSpPr>
            <p:spPr>
              <a:xfrm rot="3047341">
                <a:off x="2827779" y="4962108"/>
                <a:ext cx="535620" cy="956369"/>
              </a:xfrm>
              <a:prstGeom prst="ellipse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56086B0-8A21-400F-A97B-4DAF0EA1EF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5589" y="5090579"/>
                <a:ext cx="99665" cy="3147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659C7C1-3053-40DB-B230-FB7D1160DA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3581" y="5758974"/>
                <a:ext cx="72008" cy="2055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892BFCC-7CAB-4BFD-8258-14879A0DB177}"/>
                </a:ext>
              </a:extLst>
            </p:cNvPr>
            <p:cNvGrpSpPr/>
            <p:nvPr/>
          </p:nvGrpSpPr>
          <p:grpSpPr>
            <a:xfrm rot="4113094">
              <a:off x="5597403" y="5160279"/>
              <a:ext cx="956369" cy="688953"/>
              <a:chOff x="2617404" y="5090579"/>
              <a:chExt cx="956369" cy="68895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37DEB3D-BDEF-4E40-B16E-72789F93AAA3}"/>
                  </a:ext>
                </a:extLst>
              </p:cNvPr>
              <p:cNvSpPr/>
              <p:nvPr/>
            </p:nvSpPr>
            <p:spPr>
              <a:xfrm rot="3047341">
                <a:off x="2827779" y="4962108"/>
                <a:ext cx="535620" cy="956369"/>
              </a:xfrm>
              <a:prstGeom prst="ellipse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2FE40CF-7ECE-4100-B5E6-8EA52A458B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95589" y="5090579"/>
                <a:ext cx="99665" cy="3147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5169297-637E-4F69-A616-02E8A85F71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3581" y="5758974"/>
                <a:ext cx="72008" cy="20558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CB99741-C5F2-4E3A-81E9-A1B03FC985E0}"/>
                </a:ext>
              </a:extLst>
            </p:cNvPr>
            <p:cNvCxnSpPr/>
            <p:nvPr/>
          </p:nvCxnSpPr>
          <p:spPr>
            <a:xfrm>
              <a:off x="6876256" y="5962596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20125F6-0B01-49C0-8909-6D596678C1BB}"/>
                </a:ext>
              </a:extLst>
            </p:cNvPr>
            <p:cNvCxnSpPr/>
            <p:nvPr/>
          </p:nvCxnSpPr>
          <p:spPr>
            <a:xfrm>
              <a:off x="6891412" y="5415878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9D4C88-BB17-4B22-814B-C0B58D9FDDC4}"/>
                </a:ext>
              </a:extLst>
            </p:cNvPr>
            <p:cNvCxnSpPr/>
            <p:nvPr/>
          </p:nvCxnSpPr>
          <p:spPr>
            <a:xfrm>
              <a:off x="6886426" y="4869160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513DE56-688A-4F73-990D-008712113ED1}"/>
                </a:ext>
              </a:extLst>
            </p:cNvPr>
            <p:cNvCxnSpPr/>
            <p:nvPr/>
          </p:nvCxnSpPr>
          <p:spPr>
            <a:xfrm>
              <a:off x="6886426" y="4475050"/>
              <a:ext cx="144016" cy="0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9D2E34-0FBB-490D-9BE3-20030221F0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6A678B-A5E1-4254-A2C5-83964740AA2E}" type="slidenum">
              <a:rPr lang="en-US" altLang="sr-Latn-RS" smtClean="0"/>
              <a:pPr/>
              <a:t>3</a:t>
            </a:fld>
            <a:endParaRPr lang="en-US" altLang="sr-Latn-R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>
            <a:extLst>
              <a:ext uri="{FF2B5EF4-FFF2-40B4-BE49-F238E27FC236}">
                <a16:creationId xmlns:a16="http://schemas.microsoft.com/office/drawing/2014/main" id="{552BEA75-7601-4AAA-AC02-E66444883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79296" cy="53340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Деловање ветра на биљни склоп и његову микроклиму</a:t>
            </a:r>
            <a:endParaRPr lang="en-US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ru-RU" altLang="sr-Latn-R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Позитивно</a:t>
            </a:r>
          </a:p>
          <a:p>
            <a:r>
              <a:rPr lang="ru-RU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ветар мање јачине у време цветања омогућава опрашивање анемофилних биљака преносећи полен с једне биљке на другу. </a:t>
            </a:r>
          </a:p>
          <a:p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пролеће може да допринесе да се вишак воде, по отапању снега, испари и да се тако створе услови за обављање првих пролећних радова</a:t>
            </a:r>
          </a:p>
          <a:p>
            <a:r>
              <a:rPr lang="ru-RU" altLang="sr-Latn-R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слаб ветар доприноси интензивирању појаве росе која је у појединим областима и једини извор воде за биљке</a:t>
            </a:r>
          </a:p>
          <a:p>
            <a:r>
              <a:rPr lang="ru-RU" altLang="sr-Latn-R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областима где су честине појава јаких ветрова велике могуће је и коришћење његове кинетичке енергије за млинове, електростанице мање снаге и различите уређаје за наводњавање.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289C56-2393-48E2-8AC0-987D9E56C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B18F8-5307-4201-8404-8627B594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>
            <a:extLst>
              <a:ext uri="{FF2B5EF4-FFF2-40B4-BE49-F238E27FC236}">
                <a16:creationId xmlns:a16="http://schemas.microsoft.com/office/drawing/2014/main" id="{BE1A3E92-588A-4734-A1D3-13FF1DC21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79296" cy="5334000"/>
          </a:xfrm>
        </p:spPr>
        <p:txBody>
          <a:bodyPr/>
          <a:lstStyle/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Деловање ветра на биљни склоп и његову микроклиму</a:t>
            </a: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609600" indent="-609600" algn="just" eaLnBrk="1" hangingPunct="1">
              <a:buFont typeface="Wingdings" panose="05000000000000000000" pitchFamily="2" charset="2"/>
              <a:buNone/>
            </a:pPr>
            <a:r>
              <a:rPr lang="ru-RU" altLang="sr-Latn-R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Негативно</a:t>
            </a:r>
            <a:endParaRPr lang="sr-Latn-RS" altLang="sr-Latn-RS" sz="1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Може да буде директно и индиректно. </a:t>
            </a:r>
            <a:endParaRPr lang="sr-Latn-RS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sr-Latn-RS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Директно - настаје због јаког притиска ветра на саме биљке  </a:t>
            </a:r>
            <a:endParaRPr lang="sr-Latn-RS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Индиректно - настаје због тога што ветар повећава испаравање са земљишта и биљака. </a:t>
            </a:r>
            <a:endParaRPr lang="sr-Latn-RS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Јаки ветрови у јесен и пролеће могу да успоре припрему земљишта за сетву и да ометају и извођење саме сетве. </a:t>
            </a:r>
            <a:endParaRPr lang="sr-Latn-RS" altLang="sr-Latn-R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altLang="sr-Latn-R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Највеће штете од ветра настају током вегетационог периода када ветрови често олујни и праћени јаким кишама или градом изазивају полегање стрних жита, прелома стабљика високих ратарских култура, ломљење грана воћака, кидање и отпадање листова у винограду, итд.</a:t>
            </a:r>
            <a:endParaRPr lang="pl-PL" altLang="sr-Latn-R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463A2D7-FB6F-4BC6-B6AE-7B389579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3A1B77-885D-4AA5-A97A-2EB5C993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Rectangle 4">
            <a:extLst>
              <a:ext uri="{FF2B5EF4-FFF2-40B4-BE49-F238E27FC236}">
                <a16:creationId xmlns:a16="http://schemas.microsoft.com/office/drawing/2014/main" id="{F4A9737E-3A81-450C-864B-44D1EBFEF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476672"/>
            <a:ext cx="8928992" cy="53340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Деловање шума на ветар</a:t>
            </a:r>
          </a:p>
          <a:p>
            <a:pPr algn="just"/>
            <a:r>
              <a:rPr lang="ru-RU" altLang="sr-Latn-R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Шума успорава ваздушно струјање при површини земљишта. </a:t>
            </a:r>
            <a:endParaRPr lang="sr-Latn-RS" altLang="sr-Latn-R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altLang="sr-Latn-R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растојању од око 50 м испред шуме брзина ветра почиње да се смањује да би, уколико је шума довољно густа, унутар шуме постала једнака нули.</a:t>
            </a:r>
            <a:endParaRPr lang="sr-Latn-RS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altLang="sr-Latn-R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sr-Latn-RS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Иза шуме, на растојању од 100 до 500 м, такође се уочава слабљење ветра. </a:t>
            </a:r>
            <a:endParaRPr lang="sr-Latn-RS" altLang="sr-Latn-RS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altLang="sr-Latn-RS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Један део струје ваздуха се уздиже изнад шуме и прелази преко ње а други пролази кроз шуму. </a:t>
            </a:r>
            <a:endParaRPr lang="sr-Latn-RS" altLang="sr-Latn-R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endParaRPr lang="ru-RU" altLang="sr-Latn-R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Изнад шуме брзина и јачина ветра се повећавају до висине од 200 до 300 м на шта нас упућују осматрања. </a:t>
            </a:r>
            <a:endParaRPr lang="sr-Latn-RS" altLang="sr-Latn-R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ru-RU" altLang="sr-Latn-R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ru-RU" altLang="sr-Latn-R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Овакав утицај шуме на ветар користи се у борби против: претераног испаравања земљишта, пешчаних бура и снежних наноса тј. у подизању ветрозаштитних шумских појасева.</a:t>
            </a:r>
            <a:endParaRPr lang="sr-Latn-CS" altLang="sr-Latn-R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E74A3A-AC11-454E-A048-06CA36713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8EC9B-B914-4AA8-B8D9-23A9D2550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92852-A4DA-4D8F-B4A9-BD2C4E26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D64F7-829E-4F30-B0D5-A21DC5BC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7544" y="1556792"/>
            <a:ext cx="8458200" cy="3955603"/>
          </a:xfrm>
          <a:prstGeom prst="rect">
            <a:avLst/>
          </a:prstGeom>
          <a:solidFill>
            <a:schemeClr val="bg2">
              <a:alpha val="43000"/>
            </a:schemeClr>
          </a:solidFill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C2719D8-8575-4F5A-99EE-5ED84061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69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2" name="Rectangle 4">
            <a:extLst>
              <a:ext uri="{FF2B5EF4-FFF2-40B4-BE49-F238E27FC236}">
                <a16:creationId xmlns:a16="http://schemas.microsoft.com/office/drawing/2014/main" id="{95B23C5C-8BF9-46E3-9FA1-54CA8E6BB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219200"/>
            <a:ext cx="8856984" cy="38862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sr-Latn-RS" sz="18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Ветрозаштитно дејство зависи од аеродинамичких карактеристика појаса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sr-Latn-RS" sz="1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Аеродинамичке карактеристике појаса: висина, ширина, пропустљивост и ажурност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ru-RU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sr-Latn-RS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Пропустљивост - је одређена количином и величином отвора (шупљина) и њиховим размештајем у појасу.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ru-RU" altLang="sr-Latn-RS" sz="1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altLang="sr-Latn-RS" sz="1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Ажурност - однос између површине отвора и укупне површине појаса у вертикалном профилу.</a:t>
            </a:r>
            <a:endParaRPr lang="sr-Latn-CS" altLang="sr-Latn-RS" sz="180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2E352FA-830C-4C6D-A909-243E59C66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386F86-6A15-4720-B9DC-E20205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92852-A4DA-4D8F-B4A9-BD2C4E26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FAB64-95C5-4D00-9652-240B3DBF24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D64F7-829E-4F30-B0D5-A21DC5BC1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7544" y="1556792"/>
            <a:ext cx="8458200" cy="3955603"/>
          </a:xfrm>
          <a:prstGeom prst="rect">
            <a:avLst/>
          </a:prstGeom>
          <a:solidFill>
            <a:schemeClr val="bg2">
              <a:alpha val="43000"/>
            </a:schemeClr>
          </a:solidFill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C2719D8-8575-4F5A-99EE-5ED84061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45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sr-Cyrl-RS" sz="16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Пољозаштитни појасеви</a:t>
            </a:r>
            <a:endParaRPr lang="en-US" sz="1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6920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31768</TotalTime>
  <Words>1615</Words>
  <Application>Microsoft Office PowerPoint</Application>
  <PresentationFormat>On-screen Show (4:3)</PresentationFormat>
  <Paragraphs>175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Comic Sans MS</vt:lpstr>
      <vt:lpstr>Arial</vt:lpstr>
      <vt:lpstr>Perpetua</vt:lpstr>
      <vt:lpstr>Gabriola</vt:lpstr>
      <vt:lpstr>Calibri</vt:lpstr>
      <vt:lpstr>Georgia</vt:lpstr>
      <vt:lpstr>Wingdings</vt:lpstr>
      <vt:lpstr>Cambria Math</vt:lpstr>
      <vt:lpstr>Wingdings 2</vt:lpstr>
      <vt:lpstr>Yu L Times Roman BS</vt:lpstr>
      <vt:lpstr>Franklin Gothic Book</vt:lpstr>
      <vt:lpstr>Equity</vt:lpstr>
      <vt:lpstr>Пољозаштитни појасеви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Микрометеоролошки профили њивских култура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 </vt:lpstr>
    </vt:vector>
  </TitlesOfParts>
  <Company>CMEM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Загревање тла и амосфере</dc:title>
  <dc:creator>Илија Арсенић</dc:creator>
  <cp:lastModifiedBy>User</cp:lastModifiedBy>
  <cp:revision>1221</cp:revision>
  <dcterms:created xsi:type="dcterms:W3CDTF">2008-11-06T18:44:51Z</dcterms:created>
  <dcterms:modified xsi:type="dcterms:W3CDTF">2021-12-12T23:13:32Z</dcterms:modified>
</cp:coreProperties>
</file>