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1" r:id="rId1"/>
  </p:sldMasterIdLst>
  <p:notesMasterIdLst>
    <p:notesMasterId r:id="rId28"/>
  </p:notesMasterIdLst>
  <p:sldIdLst>
    <p:sldId id="284" r:id="rId2"/>
    <p:sldId id="335" r:id="rId3"/>
    <p:sldId id="256" r:id="rId4"/>
    <p:sldId id="311" r:id="rId5"/>
    <p:sldId id="300" r:id="rId6"/>
    <p:sldId id="385" r:id="rId7"/>
    <p:sldId id="387" r:id="rId8"/>
    <p:sldId id="326" r:id="rId9"/>
    <p:sldId id="336" r:id="rId10"/>
    <p:sldId id="331" r:id="rId11"/>
    <p:sldId id="332" r:id="rId12"/>
    <p:sldId id="333" r:id="rId13"/>
    <p:sldId id="374" r:id="rId14"/>
    <p:sldId id="339" r:id="rId15"/>
    <p:sldId id="338" r:id="rId16"/>
    <p:sldId id="373" r:id="rId17"/>
    <p:sldId id="340" r:id="rId18"/>
    <p:sldId id="341" r:id="rId19"/>
    <p:sldId id="343" r:id="rId20"/>
    <p:sldId id="377" r:id="rId21"/>
    <p:sldId id="375" r:id="rId22"/>
    <p:sldId id="372" r:id="rId23"/>
    <p:sldId id="348" r:id="rId24"/>
    <p:sldId id="337" r:id="rId25"/>
    <p:sldId id="345" r:id="rId26"/>
    <p:sldId id="349"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mbria" panose="02040503050406030204" pitchFamily="18" charset="0"/>
      <p:regular r:id="rId33"/>
      <p:bold r:id="rId34"/>
      <p:italic r:id="rId35"/>
      <p:boldItalic r:id="rId36"/>
    </p:embeddedFont>
    <p:embeddedFont>
      <p:font typeface="Comic Sans MS" panose="030F0702030302020204" pitchFamily="66" charset="0"/>
      <p:regular r:id="rId37"/>
      <p:bold r:id="rId38"/>
      <p:italic r:id="rId39"/>
      <p:boldItalic r:id="rId40"/>
    </p:embeddedFont>
    <p:embeddedFont>
      <p:font typeface="Franklin Gothic Book" panose="020B0503020102020204" pitchFamily="34" charset="0"/>
      <p:regular r:id="rId41"/>
      <p:italic r:id="rId42"/>
    </p:embeddedFont>
    <p:embeddedFont>
      <p:font typeface="Gabriola" panose="04040605051002020D02" pitchFamily="82" charset="0"/>
      <p:regular r:id="rId43"/>
    </p:embeddedFont>
    <p:embeddedFont>
      <p:font typeface="Georgia" panose="02040502050405020303" pitchFamily="18" charset="0"/>
      <p:regular r:id="rId44"/>
      <p:bold r:id="rId45"/>
      <p:italic r:id="rId46"/>
      <p:boldItalic r:id="rId47"/>
    </p:embeddedFont>
    <p:embeddedFont>
      <p:font typeface="Perpetua" panose="02020502060401020303" pitchFamily="18" charset="0"/>
      <p:regular r:id="rId48"/>
      <p:bold r:id="rId49"/>
      <p:italic r:id="rId50"/>
      <p:boldItalic r:id="rId51"/>
    </p:embeddedFont>
    <p:embeddedFont>
      <p:font typeface="Wingdings 2" panose="05020102010507070707" pitchFamily="18" charset="2"/>
      <p:regular r:id="rId52"/>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B1F3894-07BE-4507-8EC7-CA3B56CC37F0}">
          <p14:sldIdLst>
            <p14:sldId id="284"/>
            <p14:sldId id="335"/>
            <p14:sldId id="256"/>
            <p14:sldId id="311"/>
            <p14:sldId id="300"/>
            <p14:sldId id="385"/>
            <p14:sldId id="387"/>
            <p14:sldId id="326"/>
            <p14:sldId id="336"/>
            <p14:sldId id="331"/>
            <p14:sldId id="332"/>
            <p14:sldId id="333"/>
            <p14:sldId id="374"/>
            <p14:sldId id="339"/>
            <p14:sldId id="338"/>
            <p14:sldId id="373"/>
            <p14:sldId id="340"/>
            <p14:sldId id="341"/>
            <p14:sldId id="343"/>
            <p14:sldId id="377"/>
            <p14:sldId id="375"/>
            <p14:sldId id="372"/>
            <p14:sldId id="348"/>
            <p14:sldId id="337"/>
            <p14:sldId id="345"/>
            <p14:sldId id="3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FF3300"/>
    <a:srgbClr val="66FF33"/>
    <a:srgbClr val="9999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13" autoAdjust="0"/>
  </p:normalViewPr>
  <p:slideViewPr>
    <p:cSldViewPr>
      <p:cViewPr varScale="1">
        <p:scale>
          <a:sx n="114" d="100"/>
          <a:sy n="114" d="100"/>
        </p:scale>
        <p:origin x="15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A84D9-2115-4CE0-AA26-0FC3FFC1F78C}" type="datetimeFigureOut">
              <a:rPr lang="en-US" smtClean="0"/>
              <a:pPr/>
              <a:t>12/7/2021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56370-33AE-4E23-8FD6-099AD80A2B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6F33EDED-E5C3-4863-B317-111C61A6836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EF32EE6-435F-4FC4-86F2-85CF0727B03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5522275-E9D8-454A-BF11-A8248B53F444}"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0FB315-7AAF-4868-B4A9-328D9A39C11B}"/>
              </a:ext>
            </a:extLst>
          </p:cNvPr>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3" name="Footer Placeholder 2">
            <a:extLst>
              <a:ext uri="{FF2B5EF4-FFF2-40B4-BE49-F238E27FC236}">
                <a16:creationId xmlns:a16="http://schemas.microsoft.com/office/drawing/2014/main" id="{02B30B9C-C46A-4B5A-9D71-544114FE0E24}"/>
              </a:ext>
            </a:extLst>
          </p:cNvPr>
          <p:cNvSpPr>
            <a:spLocks noGrp="1"/>
          </p:cNvSpPr>
          <p:nvPr>
            <p:ph type="ftr" sz="quarter" idx="10"/>
          </p:nvPr>
        </p:nvSpPr>
        <p:spPr>
          <a:xfrm>
            <a:off x="3124200" y="6248400"/>
            <a:ext cx="2895600" cy="457200"/>
          </a:xfrm>
        </p:spPr>
        <p:txBody>
          <a:bodyPr/>
          <a:lstStyle>
            <a:lvl1pPr>
              <a:defRPr/>
            </a:lvl1pPr>
          </a:lstStyle>
          <a:p>
            <a:endParaRPr lang="en-US" altLang="sr-Latn-RS"/>
          </a:p>
        </p:txBody>
      </p:sp>
      <p:sp>
        <p:nvSpPr>
          <p:cNvPr id="4" name="Slide Number Placeholder 3">
            <a:extLst>
              <a:ext uri="{FF2B5EF4-FFF2-40B4-BE49-F238E27FC236}">
                <a16:creationId xmlns:a16="http://schemas.microsoft.com/office/drawing/2014/main" id="{9370449D-FA99-47AF-8389-A884A4DF90CF}"/>
              </a:ext>
            </a:extLst>
          </p:cNvPr>
          <p:cNvSpPr>
            <a:spLocks noGrp="1"/>
          </p:cNvSpPr>
          <p:nvPr>
            <p:ph type="sldNum" sz="quarter" idx="11"/>
          </p:nvPr>
        </p:nvSpPr>
        <p:spPr>
          <a:xfrm>
            <a:off x="6553200" y="6248400"/>
            <a:ext cx="2133600" cy="457200"/>
          </a:xfrm>
        </p:spPr>
        <p:txBody>
          <a:bodyPr/>
          <a:lstStyle>
            <a:lvl1pPr>
              <a:defRPr/>
            </a:lvl1pPr>
          </a:lstStyle>
          <a:p>
            <a:fld id="{A45EAF02-F157-4381-BD39-4904E29A7CB5}" type="slidenum">
              <a:rPr lang="en-US" altLang="sr-Latn-RS"/>
              <a:pPr/>
              <a:t>‹#›</a:t>
            </a:fld>
            <a:endParaRPr lang="en-US" altLang="sr-Latn-RS"/>
          </a:p>
        </p:txBody>
      </p:sp>
      <p:sp>
        <p:nvSpPr>
          <p:cNvPr id="5" name="Date Placeholder 4">
            <a:extLst>
              <a:ext uri="{FF2B5EF4-FFF2-40B4-BE49-F238E27FC236}">
                <a16:creationId xmlns:a16="http://schemas.microsoft.com/office/drawing/2014/main" id="{C284E3A5-7565-4B80-9E4F-5E5170254D36}"/>
              </a:ext>
            </a:extLst>
          </p:cNvPr>
          <p:cNvSpPr>
            <a:spLocks noGrp="1"/>
          </p:cNvSpPr>
          <p:nvPr>
            <p:ph type="dt" sz="half" idx="12"/>
          </p:nvPr>
        </p:nvSpPr>
        <p:spPr>
          <a:xfrm>
            <a:off x="457200" y="6245225"/>
            <a:ext cx="2133600" cy="476250"/>
          </a:xfrm>
        </p:spPr>
        <p:txBody>
          <a:bodyPr/>
          <a:lstStyle>
            <a:lvl1pPr>
              <a:defRPr/>
            </a:lvl1pPr>
          </a:lstStyle>
          <a:p>
            <a:endParaRPr lang="en-US" altLang="sr-Latn-RS"/>
          </a:p>
        </p:txBody>
      </p:sp>
    </p:spTree>
    <p:extLst>
      <p:ext uri="{BB962C8B-B14F-4D97-AF65-F5344CB8AC3E}">
        <p14:creationId xmlns:p14="http://schemas.microsoft.com/office/powerpoint/2010/main" val="323757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FBFAB64-95C5-4D00-9652-240B3DBF248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F3C1FA79-B4BE-473F-9062-CEB4C609BF1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D6F3430-0C0B-4A6B-AA83-10C31A207E2B}"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54119D3-970B-4C5C-B96C-D81976829745}"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87C64570-191D-401D-834A-51F08514DDB7}"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C79C4A3-EEC6-4550-8380-5A93074F216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C493210-0359-4B93-9637-60F4E1B662DB}"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D618FADE-A7F4-4FDB-B6F0-C55DE5BF749E}"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3076"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3077"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smtClean="0">
                <a:solidFill>
                  <a:srgbClr val="FFFFFF"/>
                </a:solidFill>
                <a:latin typeface="+mj-lt"/>
                <a:ea typeface="+mj-ea"/>
                <a:cs typeface="+mj-cs"/>
              </a:defRPr>
            </a:lvl1pPr>
          </a:lstStyle>
          <a:p>
            <a:pPr>
              <a:defRPr/>
            </a:pPr>
            <a:fld id="{D9191077-A974-4A0E-AAAF-F244B06697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27" r:id="rId2"/>
    <p:sldLayoutId id="2147483735" r:id="rId3"/>
    <p:sldLayoutId id="2147483728" r:id="rId4"/>
    <p:sldLayoutId id="2147483729" r:id="rId5"/>
    <p:sldLayoutId id="2147483730" r:id="rId6"/>
    <p:sldLayoutId id="2147483731" r:id="rId7"/>
    <p:sldLayoutId id="2147483736" r:id="rId8"/>
    <p:sldLayoutId id="2147483737" r:id="rId9"/>
    <p:sldLayoutId id="2147483732" r:id="rId10"/>
    <p:sldLayoutId id="2147483733" r:id="rId11"/>
    <p:sldLayoutId id="2147483738" r:id="rId12"/>
  </p:sldLayoutIdLst>
  <p:transition/>
  <p:hf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3/3d/Hail_storm_6.jpg"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A406E8-5934-4270-874A-6F49D7DBE3C3}"/>
              </a:ext>
            </a:extLst>
          </p:cNvPr>
          <p:cNvSpPr>
            <a:spLocks noGrp="1" noChangeArrowheads="1"/>
          </p:cNvSpPr>
          <p:nvPr>
            <p:ph type="ctrTitle"/>
          </p:nvPr>
        </p:nvSpPr>
        <p:spPr/>
        <p:txBody>
          <a:bodyPr/>
          <a:lstStyle/>
          <a:p>
            <a:r>
              <a:rPr lang="sr-Cyrl-RS" altLang="sr-Latn-RS" sz="4800" b="1" i="1" dirty="0">
                <a:solidFill>
                  <a:schemeClr val="bg1"/>
                </a:solidFill>
                <a:effectLst>
                  <a:outerShdw blurRad="38100" dist="38100" dir="2700000" algn="tl">
                    <a:srgbClr val="C0C0C0"/>
                  </a:outerShdw>
                </a:effectLst>
                <a:latin typeface="Georgia" panose="02040502050405020303" pitchFamily="18" charset="0"/>
              </a:rPr>
              <a:t>Екстремне временске прилике</a:t>
            </a:r>
            <a:endParaRPr lang="en-US" altLang="sr-Latn-RS" sz="4800" b="1" i="1" dirty="0">
              <a:solidFill>
                <a:schemeClr val="bg1"/>
              </a:solidFill>
              <a:effectLst>
                <a:outerShdw blurRad="38100" dist="38100" dir="2700000" algn="tl">
                  <a:srgbClr val="C0C0C0"/>
                </a:outerShdw>
              </a:effectLst>
              <a:latin typeface="Georgia" panose="02040502050405020303" pitchFamily="18" charset="0"/>
            </a:endParaRPr>
          </a:p>
        </p:txBody>
      </p:sp>
      <p:sp>
        <p:nvSpPr>
          <p:cNvPr id="5" name="TextBox 4">
            <a:extLst>
              <a:ext uri="{FF2B5EF4-FFF2-40B4-BE49-F238E27FC236}">
                <a16:creationId xmlns:a16="http://schemas.microsoft.com/office/drawing/2014/main" id="{E5149783-96EE-49CC-BF35-31A1C8D3D930}"/>
              </a:ext>
            </a:extLst>
          </p:cNvPr>
          <p:cNvSpPr txBox="1"/>
          <p:nvPr/>
        </p:nvSpPr>
        <p:spPr>
          <a:xfrm>
            <a:off x="5580063" y="5445125"/>
            <a:ext cx="3240087" cy="1016000"/>
          </a:xfrm>
          <a:prstGeom prst="rect">
            <a:avLst/>
          </a:prstGeom>
          <a:noFill/>
        </p:spPr>
        <p:txBody>
          <a:bodyPr>
            <a:spAutoFit/>
          </a:bodyPr>
          <a:lstStyle/>
          <a:p>
            <a:pPr algn="r">
              <a:defRPr/>
            </a:pPr>
            <a:r>
              <a:rPr lang="sr-Cyrl-RS" sz="2000" b="1" i="1" dirty="0">
                <a:solidFill>
                  <a:schemeClr val="accent1"/>
                </a:solidFill>
                <a:effectLst>
                  <a:outerShdw blurRad="38100" dist="38100" dir="2700000" algn="tl">
                    <a:srgbClr val="000000">
                      <a:alpha val="43137"/>
                    </a:srgbClr>
                  </a:outerShdw>
                </a:effectLst>
                <a:latin typeface="Gabriola" pitchFamily="82" charset="0"/>
              </a:rPr>
              <a:t>Универзитет у Новом Саду</a:t>
            </a:r>
          </a:p>
          <a:p>
            <a:pPr algn="r">
              <a:defRPr/>
            </a:pPr>
            <a:r>
              <a:rPr lang="sr-Cyrl-RS" sz="2000" b="1" i="1" dirty="0">
                <a:solidFill>
                  <a:schemeClr val="accent1"/>
                </a:solidFill>
                <a:effectLst>
                  <a:outerShdw blurRad="38100" dist="38100" dir="2700000" algn="tl">
                    <a:srgbClr val="000000">
                      <a:alpha val="43137"/>
                    </a:srgbClr>
                  </a:outerShdw>
                </a:effectLst>
                <a:latin typeface="Gabriola" pitchFamily="82" charset="0"/>
              </a:rPr>
              <a:t>Пољопривредни факултет</a:t>
            </a:r>
          </a:p>
          <a:p>
            <a:pPr algn="r">
              <a:defRPr/>
            </a:pPr>
            <a:r>
              <a:rPr lang="sr-Cyrl-RS" sz="2000" b="1" i="1" dirty="0">
                <a:solidFill>
                  <a:schemeClr val="accent1"/>
                </a:solidFill>
                <a:effectLst>
                  <a:outerShdw blurRad="38100" dist="38100" dir="2700000" algn="tl">
                    <a:srgbClr val="000000">
                      <a:alpha val="43137"/>
                    </a:srgbClr>
                  </a:outerShdw>
                </a:effectLst>
                <a:latin typeface="Gabriola" pitchFamily="82" charset="0"/>
              </a:rPr>
              <a:t>проф. Илија Арсенић</a:t>
            </a:r>
            <a:endParaRPr lang="en-US" sz="2000" b="1" i="1" dirty="0">
              <a:solidFill>
                <a:schemeClr val="accent1"/>
              </a:solidFill>
              <a:effectLst>
                <a:outerShdw blurRad="38100" dist="38100" dir="2700000" algn="tl">
                  <a:srgbClr val="000000">
                    <a:alpha val="43137"/>
                  </a:srgbClr>
                </a:outerShdw>
              </a:effectLst>
              <a:latin typeface="Gabriola" pitchFamily="82" charset="0"/>
            </a:endParaRPr>
          </a:p>
        </p:txBody>
      </p:sp>
      <p:sp>
        <p:nvSpPr>
          <p:cNvPr id="2" name="Slide Number Placeholder 1">
            <a:extLst>
              <a:ext uri="{FF2B5EF4-FFF2-40B4-BE49-F238E27FC236}">
                <a16:creationId xmlns:a16="http://schemas.microsoft.com/office/drawing/2014/main" id="{63E109FB-562B-4D84-A7DB-495AA4E33073}"/>
              </a:ext>
            </a:extLst>
          </p:cNvPr>
          <p:cNvSpPr>
            <a:spLocks noGrp="1"/>
          </p:cNvSpPr>
          <p:nvPr>
            <p:ph type="sldNum" sz="quarter" idx="12"/>
          </p:nvPr>
        </p:nvSpPr>
        <p:spPr/>
        <p:txBody>
          <a:bodyPr/>
          <a:lstStyle/>
          <a:p>
            <a:pPr>
              <a:defRPr/>
            </a:pPr>
            <a:fld id="{6F33EDED-E5C3-4863-B317-111C61A6836C}" type="slidenum">
              <a:rPr lang="en-US" smtClean="0"/>
              <a:pPr>
                <a:defRPr/>
              </a:pPr>
              <a:t>1</a:t>
            </a:fld>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a:extLst>
              <a:ext uri="{FF2B5EF4-FFF2-40B4-BE49-F238E27FC236}">
                <a16:creationId xmlns:a16="http://schemas.microsoft.com/office/drawing/2014/main" id="{5F8BEFA8-5B3F-4667-85C5-C68302EECB4B}"/>
              </a:ext>
            </a:extLst>
          </p:cNvPr>
          <p:cNvSpPr>
            <a:spLocks noGrp="1" noChangeArrowheads="1"/>
          </p:cNvSpPr>
          <p:nvPr>
            <p:ph type="body" idx="1"/>
          </p:nvPr>
        </p:nvSpPr>
        <p:spPr>
          <a:xfrm>
            <a:off x="457200" y="1066800"/>
            <a:ext cx="8468544" cy="3886200"/>
          </a:xfrm>
        </p:spPr>
        <p:txBody>
          <a:bodyPr/>
          <a:lstStyle/>
          <a:p>
            <a:r>
              <a:rPr lang="ru-RU" altLang="sr-Latn-RS" sz="2000" dirty="0">
                <a:solidFill>
                  <a:srgbClr val="0070C0"/>
                </a:solidFill>
                <a:effectLst>
                  <a:outerShdw blurRad="38100" dist="38100" dir="2700000" algn="tl">
                    <a:srgbClr val="C0C0C0"/>
                  </a:outerShdw>
                </a:effectLst>
                <a:latin typeface="Comic Sans MS" panose="030F0702030302020204" pitchFamily="66" charset="0"/>
              </a:rPr>
              <a:t>Мраз, релативно краткотрајан пад температуре ваздуха испод  </a:t>
            </a:r>
            <a:r>
              <a:rPr lang="en-US" baseline="30000" dirty="0" err="1">
                <a:solidFill>
                  <a:srgbClr val="0070C0"/>
                </a:solidFill>
                <a:latin typeface="Comic Sans MS" panose="030F0702030302020204" pitchFamily="66" charset="0"/>
              </a:rPr>
              <a:t>o</a:t>
            </a:r>
            <a:r>
              <a:rPr lang="en-US" dirty="0" err="1">
                <a:solidFill>
                  <a:srgbClr val="0070C0"/>
                </a:solidFill>
                <a:latin typeface="Comic Sans MS" panose="030F0702030302020204" pitchFamily="66" charset="0"/>
              </a:rPr>
              <a:t>C</a:t>
            </a:r>
            <a:r>
              <a:rPr lang="ru-RU" altLang="sr-Latn-RS" sz="2000" dirty="0">
                <a:solidFill>
                  <a:srgbClr val="0070C0"/>
                </a:solidFill>
                <a:effectLst>
                  <a:outerShdw blurRad="38100" dist="38100" dir="2700000" algn="tl">
                    <a:srgbClr val="C0C0C0"/>
                  </a:outerShdw>
                </a:effectLst>
                <a:latin typeface="Comic Sans MS" panose="030F0702030302020204" pitchFamily="66" charset="0"/>
              </a:rPr>
              <a:t>, по својој природи и начину настанка може да буде ради-јациони или адвективни</a:t>
            </a:r>
          </a:p>
          <a:p>
            <a:r>
              <a:rPr lang="ru-RU" altLang="sr-Latn-RS" sz="2000" dirty="0">
                <a:solidFill>
                  <a:schemeClr val="accent2"/>
                </a:solidFill>
                <a:effectLst>
                  <a:outerShdw blurRad="38100" dist="38100" dir="2700000" algn="tl">
                    <a:srgbClr val="C0C0C0"/>
                  </a:outerShdw>
                </a:effectLst>
                <a:latin typeface="Comic Sans MS" panose="030F0702030302020204" pitchFamily="66" charset="0"/>
              </a:rPr>
              <a:t> </a:t>
            </a:r>
          </a:p>
          <a:p>
            <a:r>
              <a:rPr lang="ru-RU" altLang="sr-Latn-RS" sz="2000" dirty="0">
                <a:solidFill>
                  <a:srgbClr val="008000"/>
                </a:solidFill>
                <a:effectLst>
                  <a:outerShdw blurRad="38100" dist="38100" dir="2700000" algn="tl">
                    <a:srgbClr val="C0C0C0"/>
                  </a:outerShdw>
                </a:effectLst>
                <a:latin typeface="Comic Sans MS" panose="030F0702030302020204" pitchFamily="66" charset="0"/>
              </a:rPr>
              <a:t>Радијациони мраз </a:t>
            </a:r>
          </a:p>
          <a:p>
            <a:r>
              <a:rPr lang="ru-RU" altLang="sr-Latn-RS" sz="2000" dirty="0">
                <a:solidFill>
                  <a:srgbClr val="0070C0"/>
                </a:solidFill>
                <a:effectLst>
                  <a:outerShdw blurRad="38100" dist="38100" dir="2700000" algn="tl">
                    <a:srgbClr val="C0C0C0"/>
                  </a:outerShdw>
                </a:effectLst>
                <a:latin typeface="Comic Sans MS" panose="030F0702030302020204" pitchFamily="66" charset="0"/>
              </a:rPr>
              <a:t>Адвективни мраз</a:t>
            </a:r>
            <a:endParaRPr lang="sr-Latn-CS" altLang="sr-Latn-RS" dirty="0">
              <a:solidFill>
                <a:srgbClr val="0070C0"/>
              </a:solidFill>
              <a:latin typeface="Comic Sans MS" panose="030F0702030302020204" pitchFamily="66" charset="0"/>
            </a:endParaRPr>
          </a:p>
        </p:txBody>
      </p:sp>
      <p:sp>
        <p:nvSpPr>
          <p:cNvPr id="4" name="Rectangle 5">
            <a:extLst>
              <a:ext uri="{FF2B5EF4-FFF2-40B4-BE49-F238E27FC236}">
                <a16:creationId xmlns:a16="http://schemas.microsoft.com/office/drawing/2014/main" id="{933F7E35-1F15-40BC-BEFA-2B6BC57D3734}"/>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2" name="Slide Number Placeholder 1">
            <a:extLst>
              <a:ext uri="{FF2B5EF4-FFF2-40B4-BE49-F238E27FC236}">
                <a16:creationId xmlns:a16="http://schemas.microsoft.com/office/drawing/2014/main" id="{37F8AEA1-0F83-4359-8416-8AC21D7DD03F}"/>
              </a:ext>
            </a:extLst>
          </p:cNvPr>
          <p:cNvSpPr>
            <a:spLocks noGrp="1"/>
          </p:cNvSpPr>
          <p:nvPr>
            <p:ph type="sldNum" sz="quarter" idx="12"/>
          </p:nvPr>
        </p:nvSpPr>
        <p:spPr/>
        <p:txBody>
          <a:bodyPr/>
          <a:lstStyle/>
          <a:p>
            <a:pPr>
              <a:defRPr/>
            </a:pPr>
            <a:fld id="{4FBFAB64-95C5-4D00-9652-240B3DBF248E}" type="slidenum">
              <a:rPr lang="en-US" smtClean="0"/>
              <a:pPr>
                <a:defRPr/>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4">
            <a:extLst>
              <a:ext uri="{FF2B5EF4-FFF2-40B4-BE49-F238E27FC236}">
                <a16:creationId xmlns:a16="http://schemas.microsoft.com/office/drawing/2014/main" id="{D922B51E-555A-4B88-A60D-503A959ABE99}"/>
              </a:ext>
            </a:extLst>
          </p:cNvPr>
          <p:cNvSpPr>
            <a:spLocks noGrp="1" noChangeArrowheads="1"/>
          </p:cNvSpPr>
          <p:nvPr>
            <p:ph type="body" idx="1"/>
          </p:nvPr>
        </p:nvSpPr>
        <p:spPr>
          <a:xfrm>
            <a:off x="457200" y="990600"/>
            <a:ext cx="8229600" cy="5257800"/>
          </a:xfrm>
        </p:spPr>
        <p:txBody>
          <a:bodyPr/>
          <a:lstStyle/>
          <a:p>
            <a:r>
              <a:rPr lang="sr-Cyrl-RS" altLang="sr-Latn-RS" sz="1800" dirty="0">
                <a:solidFill>
                  <a:srgbClr val="0070C0"/>
                </a:solidFill>
                <a:effectLst>
                  <a:outerShdw blurRad="38100" dist="38100" dir="2700000" algn="tl">
                    <a:srgbClr val="C0C0C0"/>
                  </a:outerShdw>
                </a:effectLst>
                <a:latin typeface="Comic Sans MS" panose="030F0702030302020204" pitchFamily="66" charset="0"/>
              </a:rPr>
              <a:t>Са становишта пољопривреде најопаснији су рани – јесењи и касни-пролећни мраз. </a:t>
            </a:r>
          </a:p>
          <a:p>
            <a:endParaRPr lang="sr-Cyrl-RS" altLang="sr-Latn-RS" sz="1800" dirty="0">
              <a:solidFill>
                <a:srgbClr val="0070C0"/>
              </a:solidFill>
              <a:effectLst>
                <a:outerShdw blurRad="38100" dist="38100" dir="2700000" algn="tl">
                  <a:srgbClr val="C0C0C0"/>
                </a:outerShdw>
              </a:effectLst>
              <a:latin typeface="Comic Sans MS" panose="030F0702030302020204" pitchFamily="66" charset="0"/>
            </a:endParaRPr>
          </a:p>
          <a:p>
            <a:r>
              <a:rPr lang="sr-Cyrl-RS" altLang="sr-Latn-RS" sz="1800" dirty="0">
                <a:solidFill>
                  <a:srgbClr val="0070C0"/>
                </a:solidFill>
                <a:effectLst>
                  <a:outerShdw blurRad="38100" dist="38100" dir="2700000" algn="tl">
                    <a:srgbClr val="C0C0C0"/>
                  </a:outerShdw>
                </a:effectLst>
                <a:latin typeface="Comic Sans MS" panose="030F0702030302020204" pitchFamily="66" charset="0"/>
              </a:rPr>
              <a:t>Основна идеја заштите од мраза је да се спречи да температура биљке падне испод критичне.</a:t>
            </a:r>
          </a:p>
          <a:p>
            <a:endParaRPr lang="sr-Cyrl-RS" altLang="sr-Latn-RS" sz="1800" dirty="0">
              <a:solidFill>
                <a:srgbClr val="0070C0"/>
              </a:solidFill>
              <a:effectLst>
                <a:outerShdw blurRad="38100" dist="38100" dir="2700000" algn="tl">
                  <a:srgbClr val="C0C0C0"/>
                </a:outerShdw>
              </a:effectLst>
              <a:latin typeface="Comic Sans MS" panose="030F0702030302020204" pitchFamily="66" charset="0"/>
            </a:endParaRPr>
          </a:p>
          <a:p>
            <a:r>
              <a:rPr lang="sr-Cyrl-RS" altLang="sr-Latn-RS" sz="1800" dirty="0">
                <a:solidFill>
                  <a:srgbClr val="0070C0"/>
                </a:solidFill>
                <a:effectLst>
                  <a:outerShdw blurRad="38100" dist="38100" dir="2700000" algn="tl">
                    <a:srgbClr val="C0C0C0"/>
                  </a:outerShdw>
                </a:effectLst>
                <a:latin typeface="Comic Sans MS" panose="030F0702030302020204" pitchFamily="66" charset="0"/>
              </a:rPr>
              <a:t>Све методе за заштиту од мраза могу се поделити у 3 групе: а) конзервирање топлоте, б) додавање топлоте, ц) мешање ваздуха.</a:t>
            </a:r>
          </a:p>
          <a:p>
            <a:endParaRPr lang="sr-Cyrl-RS" altLang="sr-Latn-RS" sz="1800" dirty="0">
              <a:solidFill>
                <a:srgbClr val="0070C0"/>
              </a:solidFill>
              <a:effectLst>
                <a:outerShdw blurRad="38100" dist="38100" dir="2700000" algn="tl">
                  <a:srgbClr val="C0C0C0"/>
                </a:outerShdw>
              </a:effectLst>
              <a:latin typeface="Comic Sans MS" panose="030F0702030302020204" pitchFamily="66" charset="0"/>
            </a:endParaRPr>
          </a:p>
        </p:txBody>
      </p:sp>
      <p:sp>
        <p:nvSpPr>
          <p:cNvPr id="5" name="Rectangle 5">
            <a:extLst>
              <a:ext uri="{FF2B5EF4-FFF2-40B4-BE49-F238E27FC236}">
                <a16:creationId xmlns:a16="http://schemas.microsoft.com/office/drawing/2014/main" id="{22970853-1ACE-4E56-806C-55AC2FE046C4}"/>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2" name="Slide Number Placeholder 1">
            <a:extLst>
              <a:ext uri="{FF2B5EF4-FFF2-40B4-BE49-F238E27FC236}">
                <a16:creationId xmlns:a16="http://schemas.microsoft.com/office/drawing/2014/main" id="{6BEBEBC0-C705-4392-9894-7BB4AFA360B6}"/>
              </a:ext>
            </a:extLst>
          </p:cNvPr>
          <p:cNvSpPr>
            <a:spLocks noGrp="1"/>
          </p:cNvSpPr>
          <p:nvPr>
            <p:ph type="sldNum" sz="quarter" idx="12"/>
          </p:nvPr>
        </p:nvSpPr>
        <p:spPr/>
        <p:txBody>
          <a:bodyPr/>
          <a:lstStyle/>
          <a:p>
            <a:pPr>
              <a:defRPr/>
            </a:pPr>
            <a:fld id="{4FBFAB64-95C5-4D00-9652-240B3DBF248E}" type="slidenum">
              <a:rPr lang="en-US" smtClean="0"/>
              <a:pPr>
                <a:defRPr/>
              </a:pPr>
              <a:t>11</a:t>
            </a:fld>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Rectangle 4">
            <a:extLst>
              <a:ext uri="{FF2B5EF4-FFF2-40B4-BE49-F238E27FC236}">
                <a16:creationId xmlns:a16="http://schemas.microsoft.com/office/drawing/2014/main" id="{D2137F8C-561F-4B0A-9521-DDED3BB17961}"/>
              </a:ext>
            </a:extLst>
          </p:cNvPr>
          <p:cNvSpPr>
            <a:spLocks noGrp="1" noChangeArrowheads="1"/>
          </p:cNvSpPr>
          <p:nvPr>
            <p:ph type="body" idx="1"/>
          </p:nvPr>
        </p:nvSpPr>
        <p:spPr>
          <a:xfrm>
            <a:off x="251520" y="685800"/>
            <a:ext cx="8784976" cy="5791200"/>
          </a:xfrm>
        </p:spPr>
        <p:txBody>
          <a:bodyPr/>
          <a:lstStyle/>
          <a:p>
            <a:pPr>
              <a:lnSpc>
                <a:spcPct val="80000"/>
              </a:lnSpc>
              <a:buFont typeface="Wingdings" panose="05000000000000000000" pitchFamily="2" charset="2"/>
              <a:buNone/>
            </a:pPr>
            <a:r>
              <a:rPr lang="ru-RU" altLang="sr-Latn-RS" sz="1800" dirty="0">
                <a:solidFill>
                  <a:srgbClr val="0070C0"/>
                </a:solidFill>
                <a:effectLst>
                  <a:outerShdw blurRad="38100" dist="38100" dir="2700000" algn="tl">
                    <a:srgbClr val="C0C0C0"/>
                  </a:outerShdw>
                </a:effectLst>
                <a:latin typeface="Comic Sans MS" panose="030F0702030302020204" pitchFamily="66" charset="0"/>
              </a:rPr>
              <a:t>Фактори који указују на могућност појаве мраза</a:t>
            </a:r>
          </a:p>
          <a:p>
            <a:pPr>
              <a:lnSpc>
                <a:spcPct val="80000"/>
              </a:lnSpc>
              <a:buFont typeface="Wingdings" panose="05000000000000000000" pitchFamily="2" charset="2"/>
              <a:buNone/>
            </a:pPr>
            <a:endParaRPr lang="ru-RU" altLang="sr-Latn-RS" sz="1800" dirty="0">
              <a:solidFill>
                <a:srgbClr val="0070C0"/>
              </a:solidFill>
              <a:effectLst>
                <a:outerShdw blurRad="38100" dist="38100" dir="2700000" algn="tl">
                  <a:srgbClr val="C0C0C0"/>
                </a:outerShdw>
              </a:effectLst>
              <a:latin typeface="Comic Sans MS" panose="030F0702030302020204" pitchFamily="66" charset="0"/>
            </a:endParaRPr>
          </a:p>
          <a:p>
            <a:pPr>
              <a:lnSpc>
                <a:spcPct val="80000"/>
              </a:lnSpc>
              <a:buFont typeface="Wingdings" panose="05000000000000000000" pitchFamily="2" charset="2"/>
              <a:buNone/>
            </a:pPr>
            <a:r>
              <a:rPr lang="ru-RU" altLang="sr-Latn-RS" sz="1800" dirty="0">
                <a:solidFill>
                  <a:srgbClr val="008000"/>
                </a:solidFill>
                <a:effectLst>
                  <a:outerShdw blurRad="38100" dist="38100" dir="2700000" algn="tl">
                    <a:srgbClr val="C0C0C0"/>
                  </a:outerShdw>
                </a:effectLst>
                <a:latin typeface="Comic Sans MS" panose="030F0702030302020204" pitchFamily="66" charset="0"/>
              </a:rPr>
              <a:t>Инверзија</a:t>
            </a:r>
            <a:r>
              <a:rPr lang="ru-RU" altLang="sr-Latn-RS" sz="1800" dirty="0">
                <a:solidFill>
                  <a:srgbClr val="0070C0"/>
                </a:solidFill>
                <a:effectLst>
                  <a:outerShdw blurRad="38100" dist="38100" dir="2700000" algn="tl">
                    <a:srgbClr val="C0C0C0"/>
                  </a:outerShdw>
                </a:effectLst>
                <a:latin typeface="Comic Sans MS" panose="030F0702030302020204" pitchFamily="66" charset="0"/>
              </a:rPr>
              <a:t> - Појава при којој температура приземног слоја ваздуха расте са висином. Висина инверзије је висина изнад површине земље на којој температура ваздуха почиње да опада са висином. Интензитет инверзије представља разлику температуре ваздуха непосредно уз површину земље и на висини инверзије. </a:t>
            </a:r>
          </a:p>
          <a:p>
            <a:pPr>
              <a:lnSpc>
                <a:spcPct val="80000"/>
              </a:lnSpc>
              <a:buFont typeface="Wingdings" panose="05000000000000000000" pitchFamily="2" charset="2"/>
              <a:buNone/>
            </a:pPr>
            <a:endParaRPr lang="ru-RU" altLang="sr-Latn-RS" sz="1800" dirty="0">
              <a:solidFill>
                <a:srgbClr val="008000"/>
              </a:solidFill>
              <a:effectLst>
                <a:outerShdw blurRad="38100" dist="38100" dir="2700000" algn="tl">
                  <a:srgbClr val="C0C0C0"/>
                </a:outerShdw>
              </a:effectLst>
              <a:latin typeface="Comic Sans MS" panose="030F0702030302020204" pitchFamily="66" charset="0"/>
            </a:endParaRPr>
          </a:p>
          <a:p>
            <a:pPr>
              <a:lnSpc>
                <a:spcPct val="80000"/>
              </a:lnSpc>
              <a:buFont typeface="Wingdings" panose="05000000000000000000" pitchFamily="2" charset="2"/>
              <a:buNone/>
            </a:pPr>
            <a:r>
              <a:rPr lang="ru-RU" altLang="sr-Latn-RS" sz="1800" dirty="0">
                <a:solidFill>
                  <a:srgbClr val="008000"/>
                </a:solidFill>
                <a:effectLst>
                  <a:outerShdw blurRad="38100" dist="38100" dir="2700000" algn="tl">
                    <a:srgbClr val="C0C0C0"/>
                  </a:outerShdw>
                </a:effectLst>
                <a:latin typeface="Comic Sans MS" panose="030F0702030302020204" pitchFamily="66" charset="0"/>
              </a:rPr>
              <a:t>Већина метода </a:t>
            </a:r>
            <a:r>
              <a:rPr lang="ru-RU" altLang="sr-Latn-RS" sz="1800" dirty="0">
                <a:solidFill>
                  <a:srgbClr val="0070C0"/>
                </a:solidFill>
                <a:effectLst>
                  <a:outerShdw blurRad="38100" dist="38100" dir="2700000" algn="tl">
                    <a:srgbClr val="C0C0C0"/>
                  </a:outerShdw>
                </a:effectLst>
                <a:latin typeface="Comic Sans MS" panose="030F0702030302020204" pitchFamily="66" charset="0"/>
              </a:rPr>
              <a:t>за заштиту од мраза има већу ефикасност у условима јаке инверзије када температура ваздуха нагло расте са висином. </a:t>
            </a:r>
          </a:p>
          <a:p>
            <a:pPr>
              <a:lnSpc>
                <a:spcPct val="80000"/>
              </a:lnSpc>
              <a:buFont typeface="Wingdings" panose="05000000000000000000" pitchFamily="2" charset="2"/>
              <a:buNone/>
            </a:pPr>
            <a:endParaRPr lang="ru-RU" altLang="sr-Latn-RS" sz="1800" dirty="0">
              <a:solidFill>
                <a:srgbClr val="0070C0"/>
              </a:solidFill>
              <a:effectLst>
                <a:outerShdw blurRad="38100" dist="38100" dir="2700000" algn="tl">
                  <a:srgbClr val="C0C0C0"/>
                </a:outerShdw>
              </a:effectLst>
              <a:latin typeface="Comic Sans MS" panose="030F0702030302020204" pitchFamily="66" charset="0"/>
            </a:endParaRPr>
          </a:p>
        </p:txBody>
      </p:sp>
      <p:sp>
        <p:nvSpPr>
          <p:cNvPr id="5" name="Rectangle 5">
            <a:extLst>
              <a:ext uri="{FF2B5EF4-FFF2-40B4-BE49-F238E27FC236}">
                <a16:creationId xmlns:a16="http://schemas.microsoft.com/office/drawing/2014/main" id="{426A27EE-6C56-4021-BE5C-2BC15BF4436B}"/>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2" name="Slide Number Placeholder 1">
            <a:extLst>
              <a:ext uri="{FF2B5EF4-FFF2-40B4-BE49-F238E27FC236}">
                <a16:creationId xmlns:a16="http://schemas.microsoft.com/office/drawing/2014/main" id="{BA72B107-D074-4ABE-A546-26AF00454CFD}"/>
              </a:ext>
            </a:extLst>
          </p:cNvPr>
          <p:cNvSpPr>
            <a:spLocks noGrp="1"/>
          </p:cNvSpPr>
          <p:nvPr>
            <p:ph type="sldNum" sz="quarter" idx="12"/>
          </p:nvPr>
        </p:nvSpPr>
        <p:spPr/>
        <p:txBody>
          <a:bodyPr/>
          <a:lstStyle/>
          <a:p>
            <a:pPr>
              <a:defRPr/>
            </a:pPr>
            <a:fld id="{4FBFAB64-95C5-4D00-9652-240B3DBF248E}" type="slidenum">
              <a:rPr lang="en-US" smtClean="0"/>
              <a:pPr>
                <a:defRPr/>
              </a:pPr>
              <a:t>12</a:t>
            </a:fld>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6AA7DB-98D6-4765-8165-8D0C09E0598B}"/>
              </a:ext>
            </a:extLst>
          </p:cNvPr>
          <p:cNvPicPr>
            <a:picLocks noChangeAspect="1"/>
          </p:cNvPicPr>
          <p:nvPr/>
        </p:nvPicPr>
        <p:blipFill>
          <a:blip r:embed="rId2"/>
          <a:stretch>
            <a:fillRect/>
          </a:stretch>
        </p:blipFill>
        <p:spPr>
          <a:xfrm>
            <a:off x="0" y="23713"/>
            <a:ext cx="9144000" cy="6810573"/>
          </a:xfrm>
          <a:prstGeom prst="rect">
            <a:avLst/>
          </a:prstGeom>
        </p:spPr>
      </p:pic>
      <p:sp>
        <p:nvSpPr>
          <p:cNvPr id="3" name="Slide Number Placeholder 2">
            <a:extLst>
              <a:ext uri="{FF2B5EF4-FFF2-40B4-BE49-F238E27FC236}">
                <a16:creationId xmlns:a16="http://schemas.microsoft.com/office/drawing/2014/main" id="{B487E941-99B3-46C1-AD52-7A09302088C6}"/>
              </a:ext>
            </a:extLst>
          </p:cNvPr>
          <p:cNvSpPr>
            <a:spLocks noGrp="1"/>
          </p:cNvSpPr>
          <p:nvPr>
            <p:ph type="sldNum" sz="quarter" idx="12"/>
          </p:nvPr>
        </p:nvSpPr>
        <p:spPr/>
        <p:txBody>
          <a:bodyPr/>
          <a:lstStyle/>
          <a:p>
            <a:pPr>
              <a:defRPr/>
            </a:pPr>
            <a:fld id="{4FBFAB64-95C5-4D00-9652-240B3DBF248E}" type="slidenum">
              <a:rPr lang="en-US" smtClean="0"/>
              <a:pPr>
                <a:defRPr/>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a:extLst>
              <a:ext uri="{FF2B5EF4-FFF2-40B4-BE49-F238E27FC236}">
                <a16:creationId xmlns:a16="http://schemas.microsoft.com/office/drawing/2014/main" id="{274CD9A3-9EE7-4EED-9369-DCCC66D7EFEB}"/>
              </a:ext>
            </a:extLst>
          </p:cNvPr>
          <p:cNvSpPr>
            <a:spLocks noGrp="1" noChangeArrowheads="1"/>
          </p:cNvSpPr>
          <p:nvPr>
            <p:ph type="body" idx="1"/>
          </p:nvPr>
        </p:nvSpPr>
        <p:spPr>
          <a:xfrm>
            <a:off x="179512" y="1052736"/>
            <a:ext cx="8784976" cy="5410200"/>
          </a:xfrm>
        </p:spPr>
        <p:txBody>
          <a:bodyPr/>
          <a:lstStyle/>
          <a:p>
            <a:pPr>
              <a:lnSpc>
                <a:spcPct val="80000"/>
              </a:lnSpc>
              <a:buFont typeface="Wingdings" panose="05000000000000000000" pitchFamily="2" charset="2"/>
              <a:buNone/>
            </a:pPr>
            <a:r>
              <a:rPr lang="ru-RU" altLang="sr-Latn-RS" sz="2000" b="1" dirty="0">
                <a:solidFill>
                  <a:srgbClr val="00B050"/>
                </a:solidFill>
                <a:effectLst>
                  <a:outerShdw blurRad="38100" dist="38100" dir="2700000" algn="tl">
                    <a:srgbClr val="C0C0C0"/>
                  </a:outerShdw>
                </a:effectLst>
                <a:latin typeface="Comic Sans MS" panose="030F0702030302020204" pitchFamily="66" charset="0"/>
              </a:rPr>
              <a:t>Фактори који указују на могућност појаве мраза</a:t>
            </a:r>
          </a:p>
          <a:p>
            <a:pPr>
              <a:lnSpc>
                <a:spcPct val="80000"/>
              </a:lnSpc>
              <a:buFont typeface="Wingdings" panose="05000000000000000000" pitchFamily="2" charset="2"/>
              <a:buNone/>
            </a:pPr>
            <a:endParaRPr lang="ru-RU" altLang="sr-Latn-RS" sz="1800" dirty="0">
              <a:solidFill>
                <a:schemeClr val="accent2"/>
              </a:solidFill>
              <a:effectLst>
                <a:outerShdw blurRad="38100" dist="38100" dir="2700000" algn="tl">
                  <a:srgbClr val="C0C0C0"/>
                </a:outerShdw>
              </a:effectLst>
              <a:latin typeface="Comic Sans MS" panose="030F0702030302020204" pitchFamily="66" charset="0"/>
            </a:endParaRPr>
          </a:p>
          <a:p>
            <a:pPr algn="just">
              <a:lnSpc>
                <a:spcPct val="80000"/>
              </a:lnSpc>
              <a:buFont typeface="Wingdings" panose="05000000000000000000" pitchFamily="2" charset="2"/>
              <a:buNone/>
            </a:pPr>
            <a:r>
              <a:rPr lang="ru-RU" altLang="sr-Latn-RS" sz="1800" dirty="0">
                <a:solidFill>
                  <a:srgbClr val="00B050"/>
                </a:solidFill>
                <a:effectLst>
                  <a:outerShdw blurRad="38100" dist="38100" dir="2700000" algn="tl">
                    <a:srgbClr val="C0C0C0"/>
                  </a:outerShdw>
                </a:effectLst>
                <a:latin typeface="Comic Sans MS" panose="030F0702030302020204" pitchFamily="66" charset="0"/>
              </a:rPr>
              <a:t>Ветар -</a:t>
            </a:r>
            <a:r>
              <a:rPr lang="ru-RU" altLang="sr-Latn-RS" sz="1800" dirty="0">
                <a:solidFill>
                  <a:schemeClr val="accent2"/>
                </a:solidFill>
                <a:effectLst>
                  <a:outerShdw blurRad="38100" dist="38100" dir="2700000" algn="tl">
                    <a:srgbClr val="C0C0C0"/>
                  </a:outerShdw>
                </a:effectLst>
                <a:latin typeface="Comic Sans MS" panose="030F0702030302020204" pitchFamily="66" charset="0"/>
              </a:rPr>
              <a:t> </a:t>
            </a:r>
            <a:r>
              <a:rPr lang="ru-RU" altLang="sr-Latn-RS" sz="1800" dirty="0">
                <a:solidFill>
                  <a:srgbClr val="002060"/>
                </a:solidFill>
                <a:effectLst>
                  <a:outerShdw blurRad="38100" dist="38100" dir="2700000" algn="tl">
                    <a:srgbClr val="C0C0C0"/>
                  </a:outerShdw>
                </a:effectLst>
                <a:latin typeface="Comic Sans MS" panose="030F0702030302020204" pitchFamily="66" charset="0"/>
              </a:rPr>
              <a:t>Природни ветрови мешају хладнији ваздух при тлу са топлијим ваздухом у инверзији изнад. Док ветар дува пад температуре ће бити веома спор. Ова погодност ветрова опада ноћу и праћена је бржим падом температуре. Када је ветар довољно јак, да промеша сав ваздух изнад и унутар дрвећа, температура у воћњаку ће се повећати. Спора кретања, мања од 6 км/х, често изазивају пространо мешање. Стање без ветра је најпогоднија за настанак радијационог мраза.</a:t>
            </a:r>
          </a:p>
          <a:p>
            <a:pPr algn="just">
              <a:lnSpc>
                <a:spcPct val="80000"/>
              </a:lnSpc>
              <a:buFont typeface="Wingdings" panose="05000000000000000000" pitchFamily="2" charset="2"/>
              <a:buNone/>
            </a:pPr>
            <a:endParaRPr lang="ru-RU" altLang="sr-Latn-RS" sz="1800" dirty="0">
              <a:solidFill>
                <a:srgbClr val="002060"/>
              </a:solidFill>
              <a:effectLst>
                <a:outerShdw blurRad="38100" dist="38100" dir="2700000" algn="tl">
                  <a:srgbClr val="C0C0C0"/>
                </a:outerShdw>
              </a:effectLst>
              <a:latin typeface="Comic Sans MS" panose="030F0702030302020204" pitchFamily="66" charset="0"/>
            </a:endParaRPr>
          </a:p>
          <a:p>
            <a:pPr algn="just">
              <a:lnSpc>
                <a:spcPct val="80000"/>
              </a:lnSpc>
              <a:buFont typeface="Wingdings" panose="05000000000000000000" pitchFamily="2" charset="2"/>
              <a:buNone/>
            </a:pPr>
            <a:r>
              <a:rPr lang="ru-RU" altLang="sr-Latn-RS" sz="1800" dirty="0">
                <a:solidFill>
                  <a:srgbClr val="00B050"/>
                </a:solidFill>
                <a:effectLst>
                  <a:outerShdw blurRad="38100" dist="38100" dir="2700000" algn="tl">
                    <a:srgbClr val="C0C0C0"/>
                  </a:outerShdw>
                </a:effectLst>
                <a:latin typeface="Comic Sans MS" panose="030F0702030302020204" pitchFamily="66" charset="0"/>
              </a:rPr>
              <a:t>Облаци -</a:t>
            </a:r>
            <a:r>
              <a:rPr lang="ru-RU" altLang="sr-Latn-RS" sz="1800" dirty="0">
                <a:solidFill>
                  <a:srgbClr val="002060"/>
                </a:solidFill>
                <a:effectLst>
                  <a:outerShdw blurRad="38100" dist="38100" dir="2700000" algn="tl">
                    <a:srgbClr val="C0C0C0"/>
                  </a:outerShdw>
                </a:effectLst>
                <a:latin typeface="Comic Sans MS" panose="030F0702030302020204" pitchFamily="66" charset="0"/>
              </a:rPr>
              <a:t> Облачан дан, после кога следи ведра ноћ, изазива највећи ризик од појаве мраза. Облаци током дана спречавају Сунце да загрева земљину површину и уколико је ноћ ведра акумулисана топлота се брзо израчи. Мала количина облака током ноћи је довољна да  спречи појаву мраза. Топлота која се губи из воћњака се израчује у дугим таласима, који не могу у потпуности да прођу кроз облаке који садрже водену пару. Ако су облаци ниски и довољно густи, они ће апсорбовати израчену енергију и вратити је назад до воћњака. Облаци који пролазе над воћњаком, током ноћи са мразом могу да доведу чак и до пораста температуре. Мали, изоловани облаци имају мали утицај на пад температуре.</a:t>
            </a:r>
            <a:endParaRPr lang="pl-PL" altLang="sr-Latn-RS" sz="1800" dirty="0">
              <a:solidFill>
                <a:srgbClr val="002060"/>
              </a:solidFill>
              <a:effectLst>
                <a:outerShdw blurRad="38100" dist="38100" dir="2700000" algn="tl">
                  <a:srgbClr val="C0C0C0"/>
                </a:outerShdw>
              </a:effectLst>
              <a:latin typeface="Comic Sans MS" panose="030F0702030302020204" pitchFamily="66" charset="0"/>
            </a:endParaRPr>
          </a:p>
        </p:txBody>
      </p:sp>
      <p:sp>
        <p:nvSpPr>
          <p:cNvPr id="5" name="Rectangle 5">
            <a:extLst>
              <a:ext uri="{FF2B5EF4-FFF2-40B4-BE49-F238E27FC236}">
                <a16:creationId xmlns:a16="http://schemas.microsoft.com/office/drawing/2014/main" id="{3D9A0BFB-C11C-402C-8493-1E7C71150148}"/>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2" name="Slide Number Placeholder 1">
            <a:extLst>
              <a:ext uri="{FF2B5EF4-FFF2-40B4-BE49-F238E27FC236}">
                <a16:creationId xmlns:a16="http://schemas.microsoft.com/office/drawing/2014/main" id="{8F6BFE01-AEF9-4F49-BC13-01847096C855}"/>
              </a:ext>
            </a:extLst>
          </p:cNvPr>
          <p:cNvSpPr>
            <a:spLocks noGrp="1"/>
          </p:cNvSpPr>
          <p:nvPr>
            <p:ph type="sldNum" sz="quarter" idx="12"/>
          </p:nvPr>
        </p:nvSpPr>
        <p:spPr/>
        <p:txBody>
          <a:bodyPr/>
          <a:lstStyle/>
          <a:p>
            <a:pPr>
              <a:defRPr/>
            </a:pPr>
            <a:fld id="{4FBFAB64-95C5-4D00-9652-240B3DBF248E}" type="slidenum">
              <a:rPr lang="en-US" smtClean="0"/>
              <a:pPr>
                <a:defRPr/>
              </a:pPr>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0" name="Rectangle 4">
            <a:extLst>
              <a:ext uri="{FF2B5EF4-FFF2-40B4-BE49-F238E27FC236}">
                <a16:creationId xmlns:a16="http://schemas.microsoft.com/office/drawing/2014/main" id="{81257C68-9E4A-422A-A919-448AB5006850}"/>
              </a:ext>
            </a:extLst>
          </p:cNvPr>
          <p:cNvSpPr>
            <a:spLocks noGrp="1" noChangeArrowheads="1"/>
          </p:cNvSpPr>
          <p:nvPr>
            <p:ph type="body" idx="1"/>
          </p:nvPr>
        </p:nvSpPr>
        <p:spPr>
          <a:xfrm>
            <a:off x="179512" y="685800"/>
            <a:ext cx="8712968" cy="5791200"/>
          </a:xfrm>
        </p:spPr>
        <p:txBody>
          <a:bodyPr/>
          <a:lstStyle/>
          <a:p>
            <a:pPr algn="just">
              <a:lnSpc>
                <a:spcPct val="80000"/>
              </a:lnSpc>
              <a:buFont typeface="Wingdings" panose="05000000000000000000" pitchFamily="2" charset="2"/>
              <a:buNone/>
            </a:pPr>
            <a:r>
              <a:rPr lang="ru-RU" altLang="sr-Latn-RS" sz="2000" b="1" dirty="0">
                <a:solidFill>
                  <a:srgbClr val="008000"/>
                </a:solidFill>
                <a:effectLst>
                  <a:outerShdw blurRad="38100" dist="38100" dir="2700000" algn="tl">
                    <a:srgbClr val="C0C0C0"/>
                  </a:outerShdw>
                </a:effectLst>
                <a:latin typeface="Comic Sans MS" panose="030F0702030302020204" pitchFamily="66" charset="0"/>
              </a:rPr>
              <a:t>Фактори који указују на могућност појаве мраза</a:t>
            </a:r>
          </a:p>
          <a:p>
            <a:pPr algn="just">
              <a:lnSpc>
                <a:spcPct val="80000"/>
              </a:lnSpc>
              <a:buFont typeface="Wingdings" panose="05000000000000000000" pitchFamily="2" charset="2"/>
              <a:buNone/>
            </a:pPr>
            <a:endParaRPr lang="ru-RU" altLang="sr-Latn-RS" sz="1800" dirty="0">
              <a:solidFill>
                <a:srgbClr val="002060"/>
              </a:solidFill>
              <a:effectLst>
                <a:outerShdw blurRad="38100" dist="38100" dir="2700000" algn="tl">
                  <a:srgbClr val="C0C0C0"/>
                </a:outerShdw>
              </a:effectLst>
              <a:latin typeface="Comic Sans MS" panose="030F0702030302020204" pitchFamily="66" charset="0"/>
            </a:endParaRPr>
          </a:p>
          <a:p>
            <a:pPr algn="just">
              <a:lnSpc>
                <a:spcPct val="80000"/>
              </a:lnSpc>
              <a:buFont typeface="Wingdings" panose="05000000000000000000" pitchFamily="2" charset="2"/>
              <a:buNone/>
            </a:pPr>
            <a:r>
              <a:rPr lang="ru-RU" altLang="sr-Latn-RS" sz="1800" dirty="0">
                <a:solidFill>
                  <a:srgbClr val="008000"/>
                </a:solidFill>
                <a:effectLst>
                  <a:outerShdw blurRad="38100" dist="38100" dir="2700000" algn="tl">
                    <a:srgbClr val="C0C0C0"/>
                  </a:outerShdw>
                </a:effectLst>
                <a:latin typeface="Comic Sans MS" panose="030F0702030302020204" pitchFamily="66" charset="0"/>
              </a:rPr>
              <a:t>Тачка росе - </a:t>
            </a:r>
            <a:r>
              <a:rPr lang="ru-RU" altLang="sr-Latn-RS" sz="1800" dirty="0">
                <a:solidFill>
                  <a:srgbClr val="002060"/>
                </a:solidFill>
                <a:effectLst>
                  <a:outerShdw blurRad="38100" dist="38100" dir="2700000" algn="tl">
                    <a:srgbClr val="C0C0C0"/>
                  </a:outerShdw>
                </a:effectLst>
                <a:latin typeface="Comic Sans MS" panose="030F0702030302020204" pitchFamily="66" charset="0"/>
              </a:rPr>
              <a:t>Представља температуру ваздуха на којој долази до кондензације. Ниска тачка росе указује на сув ваздух, што значи да се веома мало топлоте ослобађа током хлађења ваздуха и кондензације влаге. Све ово води ка брзом паду температуре и већој вероватноћи настајања мраза. Искуство је показало да, уколико тачка росе током вечери пређе 5,5</a:t>
            </a:r>
            <a:r>
              <a:rPr lang="en-US" sz="1800" baseline="30000" dirty="0">
                <a:solidFill>
                  <a:srgbClr val="0070C0"/>
                </a:solidFill>
                <a:latin typeface="Comic Sans MS" panose="030F0702030302020204" pitchFamily="66" charset="0"/>
              </a:rPr>
              <a:t> </a:t>
            </a:r>
            <a:r>
              <a:rPr lang="en-US" sz="1800" baseline="30000" dirty="0" err="1">
                <a:solidFill>
                  <a:srgbClr val="0070C0"/>
                </a:solidFill>
                <a:latin typeface="Comic Sans MS" panose="030F0702030302020204" pitchFamily="66" charset="0"/>
              </a:rPr>
              <a:t>o</a:t>
            </a:r>
            <a:r>
              <a:rPr lang="en-US" sz="1800" dirty="0" err="1">
                <a:solidFill>
                  <a:srgbClr val="0070C0"/>
                </a:solidFill>
                <a:latin typeface="Comic Sans MS" panose="030F0702030302020204" pitchFamily="66" charset="0"/>
              </a:rPr>
              <a:t>C</a:t>
            </a:r>
            <a:r>
              <a:rPr lang="ru-RU" altLang="sr-Latn-RS" sz="1800" dirty="0">
                <a:solidFill>
                  <a:srgbClr val="002060"/>
                </a:solidFill>
                <a:effectLst>
                  <a:outerShdw blurRad="38100" dist="38100" dir="2700000" algn="tl">
                    <a:srgbClr val="C0C0C0"/>
                  </a:outerShdw>
                </a:effectLst>
                <a:latin typeface="Comic Sans MS" panose="030F0702030302020204" pitchFamily="66" charset="0"/>
              </a:rPr>
              <a:t>, тада ће се вишак зрачења рефлектовати назад, из атмосфере, сто ће успорити процес хлађења и тиме смањити могућност настајања мраза. Тачка росе мања од 2,2</a:t>
            </a:r>
            <a:r>
              <a:rPr lang="en-US" sz="1800" baseline="30000" dirty="0">
                <a:solidFill>
                  <a:srgbClr val="0070C0"/>
                </a:solidFill>
                <a:latin typeface="Comic Sans MS" panose="030F0702030302020204" pitchFamily="66" charset="0"/>
              </a:rPr>
              <a:t> </a:t>
            </a:r>
            <a:r>
              <a:rPr lang="en-US" sz="1800" baseline="30000" dirty="0" err="1">
                <a:solidFill>
                  <a:srgbClr val="0070C0"/>
                </a:solidFill>
                <a:latin typeface="Comic Sans MS" panose="030F0702030302020204" pitchFamily="66" charset="0"/>
              </a:rPr>
              <a:t>o</a:t>
            </a:r>
            <a:r>
              <a:rPr lang="en-US" sz="1800" dirty="0" err="1">
                <a:solidFill>
                  <a:srgbClr val="0070C0"/>
                </a:solidFill>
                <a:latin typeface="Comic Sans MS" panose="030F0702030302020204" pitchFamily="66" charset="0"/>
              </a:rPr>
              <a:t>C</a:t>
            </a:r>
            <a:r>
              <a:rPr lang="ru-RU" altLang="sr-Latn-RS" sz="1800" dirty="0">
                <a:solidFill>
                  <a:srgbClr val="002060"/>
                </a:solidFill>
                <a:effectLst>
                  <a:outerShdw blurRad="38100" dist="38100" dir="2700000" algn="tl">
                    <a:srgbClr val="C0C0C0"/>
                  </a:outerShdw>
                </a:effectLst>
                <a:latin typeface="Comic Sans MS" panose="030F0702030302020204" pitchFamily="66" charset="0"/>
              </a:rPr>
              <a:t> указује на велику могућност појаве мраза.</a:t>
            </a:r>
          </a:p>
          <a:p>
            <a:pPr algn="just">
              <a:lnSpc>
                <a:spcPct val="80000"/>
              </a:lnSpc>
              <a:buFont typeface="Wingdings" panose="05000000000000000000" pitchFamily="2" charset="2"/>
              <a:buNone/>
            </a:pPr>
            <a:endParaRPr lang="ru-RU" altLang="sr-Latn-RS" sz="1800" dirty="0">
              <a:solidFill>
                <a:srgbClr val="002060"/>
              </a:solidFill>
              <a:effectLst>
                <a:outerShdw blurRad="38100" dist="38100" dir="2700000" algn="tl">
                  <a:srgbClr val="C0C0C0"/>
                </a:outerShdw>
              </a:effectLst>
              <a:latin typeface="Comic Sans MS" panose="030F0702030302020204" pitchFamily="66" charset="0"/>
            </a:endParaRPr>
          </a:p>
          <a:p>
            <a:pPr algn="just">
              <a:lnSpc>
                <a:spcPct val="80000"/>
              </a:lnSpc>
              <a:buFont typeface="Wingdings" panose="05000000000000000000" pitchFamily="2" charset="2"/>
              <a:buNone/>
            </a:pPr>
            <a:r>
              <a:rPr lang="ru-RU" altLang="sr-Latn-RS" sz="1800" dirty="0">
                <a:solidFill>
                  <a:srgbClr val="008000"/>
                </a:solidFill>
                <a:effectLst>
                  <a:outerShdw blurRad="38100" dist="38100" dir="2700000" algn="tl">
                    <a:srgbClr val="C0C0C0"/>
                  </a:outerShdw>
                </a:effectLst>
                <a:latin typeface="Comic Sans MS" panose="030F0702030302020204" pitchFamily="66" charset="0"/>
              </a:rPr>
              <a:t>Општи временски услови </a:t>
            </a:r>
            <a:r>
              <a:rPr lang="ru-RU" altLang="sr-Latn-RS" sz="1800" dirty="0">
                <a:solidFill>
                  <a:srgbClr val="002060"/>
                </a:solidFill>
                <a:effectLst>
                  <a:outerShdw blurRad="38100" dist="38100" dir="2700000" algn="tl">
                    <a:srgbClr val="C0C0C0"/>
                  </a:outerShdw>
                </a:effectLst>
                <a:latin typeface="Comic Sans MS" panose="030F0702030302020204" pitchFamily="66" charset="0"/>
              </a:rPr>
              <a:t>- Посебно погодно време за настанак мраза је крај депресије, које су праћење разведравањем и без могућности појаве кише током дана, тако да су ноћи ведре и мирне.</a:t>
            </a:r>
            <a:endParaRPr lang="sr-Latn-CS" altLang="sr-Latn-RS" sz="1800" dirty="0">
              <a:solidFill>
                <a:srgbClr val="002060"/>
              </a:solidFill>
              <a:effectLst>
                <a:outerShdw blurRad="38100" dist="38100" dir="2700000" algn="tl">
                  <a:srgbClr val="C0C0C0"/>
                </a:outerShdw>
              </a:effectLst>
              <a:latin typeface="Comic Sans MS" panose="030F0702030302020204" pitchFamily="66" charset="0"/>
            </a:endParaRPr>
          </a:p>
        </p:txBody>
      </p:sp>
      <p:sp>
        <p:nvSpPr>
          <p:cNvPr id="23" name="Rectangle 5">
            <a:extLst>
              <a:ext uri="{FF2B5EF4-FFF2-40B4-BE49-F238E27FC236}">
                <a16:creationId xmlns:a16="http://schemas.microsoft.com/office/drawing/2014/main" id="{895761AE-461B-4536-9290-7AABB08D3F76}"/>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8" name="Slide Number Placeholder 7">
            <a:extLst>
              <a:ext uri="{FF2B5EF4-FFF2-40B4-BE49-F238E27FC236}">
                <a16:creationId xmlns:a16="http://schemas.microsoft.com/office/drawing/2014/main" id="{9E0D65AE-52E6-493B-AEFE-3F6FA4ABBD14}"/>
              </a:ext>
            </a:extLst>
          </p:cNvPr>
          <p:cNvSpPr>
            <a:spLocks noGrp="1"/>
          </p:cNvSpPr>
          <p:nvPr>
            <p:ph type="sldNum" sz="quarter" idx="12"/>
          </p:nvPr>
        </p:nvSpPr>
        <p:spPr/>
        <p:txBody>
          <a:bodyPr/>
          <a:lstStyle/>
          <a:p>
            <a:pPr>
              <a:defRPr/>
            </a:pPr>
            <a:fld id="{4FBFAB64-95C5-4D00-9652-240B3DBF248E}" type="slidenum">
              <a:rPr lang="en-US" smtClean="0"/>
              <a:pPr>
                <a:defRPr/>
              </a:pPr>
              <a:t>15</a:t>
            </a:fld>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6189F5-C4A4-4400-84E8-2D99700982CD}"/>
              </a:ext>
            </a:extLst>
          </p:cNvPr>
          <p:cNvPicPr>
            <a:picLocks noChangeAspect="1"/>
          </p:cNvPicPr>
          <p:nvPr/>
        </p:nvPicPr>
        <p:blipFill>
          <a:blip r:embed="rId2"/>
          <a:stretch>
            <a:fillRect/>
          </a:stretch>
        </p:blipFill>
        <p:spPr>
          <a:xfrm>
            <a:off x="261937" y="119062"/>
            <a:ext cx="8620125" cy="6619875"/>
          </a:xfrm>
          <a:prstGeom prst="rect">
            <a:avLst/>
          </a:prstGeom>
        </p:spPr>
      </p:pic>
      <p:sp>
        <p:nvSpPr>
          <p:cNvPr id="4" name="Slide Number Placeholder 3">
            <a:extLst>
              <a:ext uri="{FF2B5EF4-FFF2-40B4-BE49-F238E27FC236}">
                <a16:creationId xmlns:a16="http://schemas.microsoft.com/office/drawing/2014/main" id="{12865E55-D4C4-4E54-B543-429176728210}"/>
              </a:ext>
            </a:extLst>
          </p:cNvPr>
          <p:cNvSpPr>
            <a:spLocks noGrp="1"/>
          </p:cNvSpPr>
          <p:nvPr>
            <p:ph type="sldNum" sz="quarter" idx="12"/>
          </p:nvPr>
        </p:nvSpPr>
        <p:spPr/>
        <p:txBody>
          <a:bodyPr/>
          <a:lstStyle/>
          <a:p>
            <a:pPr>
              <a:defRPr/>
            </a:pPr>
            <a:fld id="{4FBFAB64-95C5-4D00-9652-240B3DBF248E}" type="slidenum">
              <a:rPr lang="en-US" smtClean="0"/>
              <a:pPr>
                <a:defRPr/>
              </a:pPr>
              <a:t>16</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4">
            <a:extLst>
              <a:ext uri="{FF2B5EF4-FFF2-40B4-BE49-F238E27FC236}">
                <a16:creationId xmlns:a16="http://schemas.microsoft.com/office/drawing/2014/main" id="{9814A657-801F-4D07-BB3A-EA4A6DD739C4}"/>
              </a:ext>
            </a:extLst>
          </p:cNvPr>
          <p:cNvSpPr>
            <a:spLocks noGrp="1" noChangeArrowheads="1"/>
          </p:cNvSpPr>
          <p:nvPr>
            <p:ph type="body" idx="1"/>
          </p:nvPr>
        </p:nvSpPr>
        <p:spPr>
          <a:xfrm>
            <a:off x="179512" y="685800"/>
            <a:ext cx="8784976" cy="3175248"/>
          </a:xfrm>
        </p:spPr>
        <p:txBody>
          <a:bodyPr/>
          <a:lstStyle/>
          <a:p>
            <a:pPr algn="just">
              <a:lnSpc>
                <a:spcPct val="80000"/>
              </a:lnSpc>
            </a:pPr>
            <a:r>
              <a:rPr lang="ru-RU" altLang="sr-Latn-RS" sz="2000" b="1" dirty="0">
                <a:solidFill>
                  <a:srgbClr val="008000"/>
                </a:solidFill>
                <a:effectLst>
                  <a:outerShdw blurRad="38100" dist="38100" dir="2700000" algn="tl">
                    <a:srgbClr val="C0C0C0"/>
                  </a:outerShdw>
                </a:effectLst>
                <a:latin typeface="Comic Sans MS" panose="030F0702030302020204" pitchFamily="66" charset="0"/>
              </a:rPr>
              <a:t>Оштећења од мраза </a:t>
            </a:r>
          </a:p>
          <a:p>
            <a:pPr algn="just">
              <a:lnSpc>
                <a:spcPct val="80000"/>
              </a:lnSpc>
            </a:pPr>
            <a:endParaRPr lang="ru-RU" altLang="sr-Latn-RS" sz="1800" dirty="0">
              <a:solidFill>
                <a:srgbClr val="002060"/>
              </a:solidFill>
              <a:effectLst>
                <a:outerShdw blurRad="38100" dist="38100" dir="2700000" algn="tl">
                  <a:srgbClr val="C0C0C0"/>
                </a:outerShdw>
              </a:effectLst>
              <a:latin typeface="Comic Sans MS" panose="030F0702030302020204" pitchFamily="66" charset="0"/>
            </a:endParaRPr>
          </a:p>
          <a:p>
            <a:pPr algn="just">
              <a:lnSpc>
                <a:spcPct val="80000"/>
              </a:lnSpc>
            </a:pPr>
            <a:r>
              <a:rPr lang="ru-RU" altLang="sr-Latn-RS" sz="1800" dirty="0">
                <a:solidFill>
                  <a:srgbClr val="008000"/>
                </a:solidFill>
                <a:effectLst>
                  <a:outerShdw blurRad="38100" dist="38100" dir="2700000" algn="tl">
                    <a:srgbClr val="C0C0C0"/>
                  </a:outerShdw>
                </a:effectLst>
                <a:latin typeface="Comic Sans MS" panose="030F0702030302020204" pitchFamily="66" charset="0"/>
              </a:rPr>
              <a:t>Степен оштећења зависи</a:t>
            </a:r>
            <a:r>
              <a:rPr lang="ru-RU" altLang="sr-Latn-RS" sz="1800" dirty="0">
                <a:solidFill>
                  <a:srgbClr val="002060"/>
                </a:solidFill>
                <a:effectLst>
                  <a:outerShdw blurRad="38100" dist="38100" dir="2700000" algn="tl">
                    <a:srgbClr val="C0C0C0"/>
                  </a:outerShdw>
                </a:effectLst>
                <a:latin typeface="Comic Sans MS" panose="030F0702030302020204" pitchFamily="66" charset="0"/>
              </a:rPr>
              <a:t> од нивоа развијености биљке и времена током ког се температура налази испод опасне тачке за тај стадијум развоја биљке. Оштећење настаје када дође до смрзавања делова биљке. Приликом претварања у лед вода се у ћелијама шири и разара ћелијске зидове. Млади изданци се лакше оштећују од старије биљке, зато што су њихови ћелијски зидови знатно тањи и садрже више воде. Мала оштећења од  мраза се манифестују као мали жуто-беличасти делови  на младом лишћу, који ће на крају потамнети и отпасти. Јаки мразеви могу изазвати очигледна оштећња, а изданци и цветови могу отпасти већ сат времена после замрзавања. Плод може иструлити и отпасти за неколико дана.</a:t>
            </a:r>
            <a:endParaRPr lang="pl-PL" altLang="sr-Latn-RS" sz="1800" dirty="0">
              <a:solidFill>
                <a:srgbClr val="002060"/>
              </a:solidFill>
              <a:effectLst>
                <a:outerShdw blurRad="38100" dist="38100" dir="2700000" algn="tl">
                  <a:srgbClr val="C0C0C0"/>
                </a:outerShdw>
              </a:effectLst>
              <a:latin typeface="Comic Sans MS" panose="030F0702030302020204" pitchFamily="66" charset="0"/>
            </a:endParaRPr>
          </a:p>
          <a:p>
            <a:pPr algn="just">
              <a:lnSpc>
                <a:spcPct val="80000"/>
              </a:lnSpc>
            </a:pPr>
            <a:endParaRPr lang="en-GB" altLang="sr-Latn-RS" sz="1800" dirty="0">
              <a:solidFill>
                <a:schemeClr val="accent2"/>
              </a:solidFill>
              <a:effectLst>
                <a:outerShdw blurRad="38100" dist="38100" dir="2700000" algn="tl">
                  <a:srgbClr val="C0C0C0"/>
                </a:outerShdw>
              </a:effectLst>
              <a:latin typeface="Georgia" panose="02040502050405020303" pitchFamily="18" charset="0"/>
            </a:endParaRPr>
          </a:p>
        </p:txBody>
      </p:sp>
      <p:sp>
        <p:nvSpPr>
          <p:cNvPr id="6" name="Rectangle 5">
            <a:extLst>
              <a:ext uri="{FF2B5EF4-FFF2-40B4-BE49-F238E27FC236}">
                <a16:creationId xmlns:a16="http://schemas.microsoft.com/office/drawing/2014/main" id="{6BEB53B1-3D5F-4A43-8F1A-F5E32A4FC270}"/>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3" name="Slide Number Placeholder 2">
            <a:extLst>
              <a:ext uri="{FF2B5EF4-FFF2-40B4-BE49-F238E27FC236}">
                <a16:creationId xmlns:a16="http://schemas.microsoft.com/office/drawing/2014/main" id="{69353D87-7131-4471-AE02-267427CE05AA}"/>
              </a:ext>
            </a:extLst>
          </p:cNvPr>
          <p:cNvSpPr>
            <a:spLocks noGrp="1"/>
          </p:cNvSpPr>
          <p:nvPr>
            <p:ph type="sldNum" sz="quarter" idx="12"/>
          </p:nvPr>
        </p:nvSpPr>
        <p:spPr/>
        <p:txBody>
          <a:bodyPr/>
          <a:lstStyle/>
          <a:p>
            <a:pPr>
              <a:defRPr/>
            </a:pPr>
            <a:fld id="{4FBFAB64-95C5-4D00-9652-240B3DBF248E}" type="slidenum">
              <a:rPr lang="en-US" smtClean="0"/>
              <a:pPr>
                <a:defRPr/>
              </a:pPr>
              <a:t>17</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Rectangle 5">
            <a:extLst>
              <a:ext uri="{FF2B5EF4-FFF2-40B4-BE49-F238E27FC236}">
                <a16:creationId xmlns:a16="http://schemas.microsoft.com/office/drawing/2014/main" id="{42D45C98-BF51-434F-B9EE-7530D53230FA}"/>
              </a:ext>
            </a:extLst>
          </p:cNvPr>
          <p:cNvSpPr>
            <a:spLocks noChangeArrowheads="1"/>
          </p:cNvSpPr>
          <p:nvPr/>
        </p:nvSpPr>
        <p:spPr bwMode="auto">
          <a:xfrm>
            <a:off x="0" y="2741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sr-Latn-RS" altLang="sr-Latn-RS"/>
          </a:p>
        </p:txBody>
      </p:sp>
      <p:graphicFrame>
        <p:nvGraphicFramePr>
          <p:cNvPr id="240765" name="Group 125">
            <a:extLst>
              <a:ext uri="{FF2B5EF4-FFF2-40B4-BE49-F238E27FC236}">
                <a16:creationId xmlns:a16="http://schemas.microsoft.com/office/drawing/2014/main" id="{ADCB05B1-E699-4D6F-85AD-D05312D1FBDE}"/>
              </a:ext>
            </a:extLst>
          </p:cNvPr>
          <p:cNvGraphicFramePr>
            <a:graphicFrameLocks noGrp="1"/>
          </p:cNvGraphicFramePr>
          <p:nvPr>
            <p:extLst>
              <p:ext uri="{D42A27DB-BD31-4B8C-83A1-F6EECF244321}">
                <p14:modId xmlns:p14="http://schemas.microsoft.com/office/powerpoint/2010/main" val="1658147348"/>
              </p:ext>
            </p:extLst>
          </p:nvPr>
        </p:nvGraphicFramePr>
        <p:xfrm>
          <a:off x="1066800" y="1447800"/>
          <a:ext cx="7249616" cy="2362201"/>
        </p:xfrm>
        <a:graphic>
          <a:graphicData uri="http://schemas.openxmlformats.org/drawingml/2006/table">
            <a:tbl>
              <a:tblPr/>
              <a:tblGrid>
                <a:gridCol w="2857128">
                  <a:extLst>
                    <a:ext uri="{9D8B030D-6E8A-4147-A177-3AD203B41FA5}">
                      <a16:colId xmlns:a16="http://schemas.microsoft.com/office/drawing/2014/main" val="1183973358"/>
                    </a:ext>
                  </a:extLst>
                </a:gridCol>
                <a:gridCol w="1152128">
                  <a:extLst>
                    <a:ext uri="{9D8B030D-6E8A-4147-A177-3AD203B41FA5}">
                      <a16:colId xmlns:a16="http://schemas.microsoft.com/office/drawing/2014/main" val="3404162967"/>
                    </a:ext>
                  </a:extLst>
                </a:gridCol>
                <a:gridCol w="1569551">
                  <a:extLst>
                    <a:ext uri="{9D8B030D-6E8A-4147-A177-3AD203B41FA5}">
                      <a16:colId xmlns:a16="http://schemas.microsoft.com/office/drawing/2014/main" val="3557196050"/>
                    </a:ext>
                  </a:extLst>
                </a:gridCol>
                <a:gridCol w="1670809">
                  <a:extLst>
                    <a:ext uri="{9D8B030D-6E8A-4147-A177-3AD203B41FA5}">
                      <a16:colId xmlns:a16="http://schemas.microsoft.com/office/drawing/2014/main" val="3325578154"/>
                    </a:ext>
                  </a:extLst>
                </a:gridCol>
              </a:tblGrid>
              <a:tr h="473075">
                <a:tc rowSpan="2">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RS" altLang="sr-Latn-RS" sz="1600" b="1" i="0" u="none" strike="noStrike" cap="none" normalizeH="0" baseline="0" dirty="0">
                          <a:ln>
                            <a:noFill/>
                          </a:ln>
                          <a:solidFill>
                            <a:srgbClr val="0070C0"/>
                          </a:solidFill>
                          <a:effectLst/>
                          <a:latin typeface="Georgia" panose="02040502050405020303" pitchFamily="18" charset="0"/>
                          <a:cs typeface="Times New Roman" panose="02020603050405020304" pitchFamily="18" charset="0"/>
                        </a:rPr>
                        <a:t>Стадијум развоја биљке</a:t>
                      </a:r>
                      <a:endParaRPr kumimoji="0" lang="en-GB" altLang="sr-Latn-RS" sz="1600" b="1" i="0" u="none" strike="noStrike" cap="none" normalizeH="0" baseline="0" dirty="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8"/>
                    </a:solidFill>
                  </a:tcPr>
                </a:tc>
                <a:tc gridSpan="3">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RS" altLang="sr-Latn-RS" sz="1600" b="1" i="0" u="none" strike="noStrike" cap="none" normalizeH="0" baseline="0" dirty="0">
                          <a:ln>
                            <a:noFill/>
                          </a:ln>
                          <a:solidFill>
                            <a:srgbClr val="0070C0"/>
                          </a:solidFill>
                          <a:effectLst/>
                          <a:latin typeface="Georgia" panose="02040502050405020303" pitchFamily="18" charset="0"/>
                          <a:cs typeface="Times New Roman" panose="02020603050405020304" pitchFamily="18" charset="0"/>
                        </a:rPr>
                        <a:t>Критичне температуре </a:t>
                      </a:r>
                      <a:r>
                        <a:rPr kumimoji="0" lang="en-GB" altLang="sr-Latn-RS" sz="1600" b="1" i="0" u="none" strike="noStrike" cap="none" normalizeH="0" baseline="0" dirty="0">
                          <a:ln>
                            <a:noFill/>
                          </a:ln>
                          <a:solidFill>
                            <a:srgbClr val="0070C0"/>
                          </a:solidFill>
                          <a:effectLst/>
                          <a:latin typeface="Georgia" panose="02040502050405020303" pitchFamily="18" charset="0"/>
                          <a:cs typeface="Times New Roman" panose="02020603050405020304" pitchFamily="18" charset="0"/>
                        </a:rPr>
                        <a:t>(</a:t>
                      </a:r>
                      <a:r>
                        <a:rPr kumimoji="0" lang="en-GB" altLang="sr-Latn-RS" sz="1600" b="1" i="0" u="none" strike="noStrike" cap="none" normalizeH="0" baseline="30000" dirty="0">
                          <a:ln>
                            <a:noFill/>
                          </a:ln>
                          <a:solidFill>
                            <a:srgbClr val="0070C0"/>
                          </a:solidFill>
                          <a:effectLst/>
                          <a:latin typeface="Georgia" panose="02040502050405020303" pitchFamily="18" charset="0"/>
                          <a:cs typeface="Times New Roman" panose="02020603050405020304" pitchFamily="18" charset="0"/>
                        </a:rPr>
                        <a:t>o</a:t>
                      </a:r>
                      <a:r>
                        <a:rPr kumimoji="0" lang="sr-Latn-CS" altLang="sr-Latn-RS" sz="1600" b="1" i="0" u="none" strike="noStrike" cap="none" normalizeH="0" baseline="0" dirty="0">
                          <a:ln>
                            <a:noFill/>
                          </a:ln>
                          <a:solidFill>
                            <a:srgbClr val="0070C0"/>
                          </a:solidFill>
                          <a:effectLst/>
                          <a:latin typeface="Georgia" panose="02040502050405020303" pitchFamily="18" charset="0"/>
                          <a:cs typeface="Times New Roman" panose="02020603050405020304" pitchFamily="18" charset="0"/>
                        </a:rPr>
                        <a:t>C)</a:t>
                      </a:r>
                      <a:endParaRPr kumimoji="0" lang="sr-Latn-CS" altLang="sr-Latn-RS" sz="1600" b="1" i="0" u="none" strike="noStrike" cap="none" normalizeH="0" baseline="0" dirty="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8"/>
                    </a:solidFill>
                  </a:tcPr>
                </a:tc>
                <a:tc hMerge="1">
                  <a:txBody>
                    <a:bodyPr/>
                    <a:lstStyle/>
                    <a:p>
                      <a:endParaRPr lang="sr-Latn-RS"/>
                    </a:p>
                  </a:txBody>
                  <a:tcPr/>
                </a:tc>
                <a:tc hMerge="1">
                  <a:txBody>
                    <a:bodyPr/>
                    <a:lstStyle/>
                    <a:p>
                      <a:endParaRPr lang="sr-Latn-RS"/>
                    </a:p>
                  </a:txBody>
                  <a:tcPr/>
                </a:tc>
                <a:extLst>
                  <a:ext uri="{0D108BD9-81ED-4DB2-BD59-A6C34878D82A}">
                    <a16:rowId xmlns:a16="http://schemas.microsoft.com/office/drawing/2014/main" val="2238772770"/>
                  </a:ext>
                </a:extLst>
              </a:tr>
              <a:tr h="471488">
                <a:tc vMerge="1">
                  <a:txBody>
                    <a:bodyPr/>
                    <a:lstStyle/>
                    <a:p>
                      <a:endParaRPr lang="sr-Latn-RS"/>
                    </a:p>
                  </a:txBody>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RS" altLang="sr-Latn-RS" sz="1600" b="1" i="0" u="none" strike="noStrike" cap="none" normalizeH="0" baseline="0" dirty="0">
                          <a:ln>
                            <a:noFill/>
                          </a:ln>
                          <a:solidFill>
                            <a:srgbClr val="0070C0"/>
                          </a:solidFill>
                          <a:effectLst/>
                          <a:latin typeface="Georgia" panose="02040502050405020303" pitchFamily="18" charset="0"/>
                        </a:rPr>
                        <a:t>Кајсија</a:t>
                      </a:r>
                      <a:endParaRPr kumimoji="0" lang="en-GB" altLang="sr-Latn-RS" sz="1600" b="1" i="0" u="none" strike="noStrike" cap="none" normalizeH="0" baseline="0" dirty="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6"/>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RS" altLang="sr-Latn-RS" sz="1600" b="1" i="0" u="none" strike="noStrike" cap="none" normalizeH="0" baseline="0" dirty="0">
                          <a:ln>
                            <a:noFill/>
                          </a:ln>
                          <a:solidFill>
                            <a:srgbClr val="0070C0"/>
                          </a:solidFill>
                          <a:effectLst/>
                          <a:latin typeface="Georgia" panose="02040502050405020303" pitchFamily="18" charset="0"/>
                        </a:rPr>
                        <a:t>Бресква</a:t>
                      </a:r>
                      <a:endParaRPr kumimoji="0" lang="en-GB" altLang="sr-Latn-RS" sz="1600" b="1" i="0" u="none" strike="noStrike" cap="none" normalizeH="0" baseline="0" dirty="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6"/>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RS" altLang="sr-Latn-RS" sz="1600" b="1" i="0" u="none" strike="noStrike" cap="none" normalizeH="0" baseline="0" dirty="0">
                          <a:ln>
                            <a:noFill/>
                          </a:ln>
                          <a:solidFill>
                            <a:srgbClr val="0070C0"/>
                          </a:solidFill>
                          <a:effectLst/>
                          <a:latin typeface="Georgia" panose="02040502050405020303" pitchFamily="18" charset="0"/>
                        </a:rPr>
                        <a:t>Шљива</a:t>
                      </a:r>
                      <a:endParaRPr kumimoji="0" lang="en-GB" altLang="sr-Latn-RS" sz="1600" b="1" i="0" u="none" strike="noStrike" cap="none" normalizeH="0" baseline="0" dirty="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6"/>
                    </a:solidFill>
                  </a:tcPr>
                </a:tc>
                <a:extLst>
                  <a:ext uri="{0D108BD9-81ED-4DB2-BD59-A6C34878D82A}">
                    <a16:rowId xmlns:a16="http://schemas.microsoft.com/office/drawing/2014/main" val="249759572"/>
                  </a:ext>
                </a:extLst>
              </a:tr>
              <a:tr h="47307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RS" altLang="sr-Latn-RS" sz="1600" b="1" i="0" u="none" strike="noStrike" cap="none" normalizeH="0" baseline="0" dirty="0">
                          <a:ln>
                            <a:noFill/>
                          </a:ln>
                          <a:solidFill>
                            <a:srgbClr val="0070C0"/>
                          </a:solidFill>
                          <a:effectLst/>
                          <a:latin typeface="Georgia" panose="02040502050405020303" pitchFamily="18" charset="0"/>
                          <a:cs typeface="Times New Roman" panose="02020603050405020304" pitchFamily="18" charset="0"/>
                        </a:rPr>
                        <a:t>Затворен пупољак</a:t>
                      </a:r>
                      <a:endParaRPr kumimoji="0" lang="en-GB" altLang="sr-Latn-RS" sz="1600" b="1" i="0" u="none" strike="noStrike" cap="none" normalizeH="0" baseline="0" dirty="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6"/>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sr-Latn-RS" sz="1600" b="1" i="0" u="none" strike="noStrike" cap="none" normalizeH="0" baseline="0">
                          <a:ln>
                            <a:noFill/>
                          </a:ln>
                          <a:solidFill>
                            <a:srgbClr val="0070C0"/>
                          </a:solidFill>
                          <a:effectLst/>
                          <a:latin typeface="Georgia" panose="02040502050405020303" pitchFamily="18" charset="0"/>
                          <a:cs typeface="Times New Roman" panose="02020603050405020304" pitchFamily="18" charset="0"/>
                        </a:rPr>
                        <a:t>-1,1</a:t>
                      </a:r>
                      <a:endParaRPr kumimoji="0" lang="en-GB" altLang="sr-Latn-RS" sz="1600" b="1" i="0" u="none" strike="noStrike" cap="none" normalizeH="0" baseline="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sr-Latn-RS" sz="1600" b="1" i="0" u="none" strike="noStrike" cap="none" normalizeH="0" baseline="0">
                          <a:ln>
                            <a:noFill/>
                          </a:ln>
                          <a:solidFill>
                            <a:srgbClr val="0070C0"/>
                          </a:solidFill>
                          <a:effectLst/>
                          <a:latin typeface="Georgia" panose="02040502050405020303" pitchFamily="18" charset="0"/>
                          <a:cs typeface="Times New Roman" panose="02020603050405020304" pitchFamily="18" charset="0"/>
                        </a:rPr>
                        <a:t>-3,9</a:t>
                      </a:r>
                      <a:endParaRPr kumimoji="0" lang="en-GB" altLang="sr-Latn-RS" sz="1600" b="1" i="0" u="none" strike="noStrike" cap="none" normalizeH="0" baseline="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sr-Latn-RS" sz="1600" b="1" i="0" u="none" strike="noStrike" cap="none" normalizeH="0" baseline="0" dirty="0">
                          <a:ln>
                            <a:noFill/>
                          </a:ln>
                          <a:solidFill>
                            <a:srgbClr val="0070C0"/>
                          </a:solidFill>
                          <a:effectLst/>
                          <a:latin typeface="Georgia" panose="02040502050405020303" pitchFamily="18" charset="0"/>
                          <a:cs typeface="Times New Roman" panose="02020603050405020304" pitchFamily="18" charset="0"/>
                        </a:rPr>
                        <a:t>-1,1</a:t>
                      </a:r>
                      <a:endParaRPr kumimoji="0" lang="en-GB" altLang="sr-Latn-RS" sz="1600" b="1" i="0" u="none" strike="noStrike" cap="none" normalizeH="0" baseline="0" dirty="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771320"/>
                  </a:ext>
                </a:extLst>
              </a:tr>
              <a:tr h="47148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RS" altLang="sr-Latn-RS" sz="1600" b="1" i="0" u="none" strike="noStrike" cap="none" normalizeH="0" baseline="0" dirty="0">
                          <a:ln>
                            <a:noFill/>
                          </a:ln>
                          <a:solidFill>
                            <a:srgbClr val="0070C0"/>
                          </a:solidFill>
                          <a:effectLst/>
                          <a:latin typeface="Georgia" panose="02040502050405020303" pitchFamily="18" charset="0"/>
                        </a:rPr>
                        <a:t>Пуно цветање</a:t>
                      </a:r>
                      <a:endParaRPr kumimoji="0" lang="en-GB" altLang="sr-Latn-RS" sz="1600" b="1" i="0" u="none" strike="noStrike" cap="none" normalizeH="0" baseline="0" dirty="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6"/>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sr-Latn-RS" sz="1600" b="1" i="0" u="none" strike="noStrike" cap="none" normalizeH="0" baseline="0">
                          <a:ln>
                            <a:noFill/>
                          </a:ln>
                          <a:solidFill>
                            <a:srgbClr val="0070C0"/>
                          </a:solidFill>
                          <a:effectLst/>
                          <a:latin typeface="Georgia" panose="02040502050405020303" pitchFamily="18" charset="0"/>
                          <a:cs typeface="Times New Roman" panose="02020603050405020304" pitchFamily="18" charset="0"/>
                        </a:rPr>
                        <a:t>-0,6</a:t>
                      </a:r>
                      <a:endParaRPr kumimoji="0" lang="en-GB" altLang="sr-Latn-RS" sz="1600" b="1" i="0" u="none" strike="noStrike" cap="none" normalizeH="0" baseline="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sr-Latn-RS" sz="1600" b="1" i="0" u="none" strike="noStrike" cap="none" normalizeH="0" baseline="0">
                          <a:ln>
                            <a:noFill/>
                          </a:ln>
                          <a:solidFill>
                            <a:srgbClr val="0070C0"/>
                          </a:solidFill>
                          <a:effectLst/>
                          <a:latin typeface="Georgia" panose="02040502050405020303" pitchFamily="18" charset="0"/>
                          <a:cs typeface="Times New Roman" panose="02020603050405020304" pitchFamily="18" charset="0"/>
                        </a:rPr>
                        <a:t>-2,2</a:t>
                      </a:r>
                      <a:endParaRPr kumimoji="0" lang="en-GB" altLang="sr-Latn-RS" sz="1600" b="1" i="0" u="none" strike="noStrike" cap="none" normalizeH="0" baseline="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sr-Latn-RS" sz="1600" b="1" i="0" u="none" strike="noStrike" cap="none" normalizeH="0" baseline="0">
                          <a:ln>
                            <a:noFill/>
                          </a:ln>
                          <a:solidFill>
                            <a:srgbClr val="0070C0"/>
                          </a:solidFill>
                          <a:effectLst/>
                          <a:latin typeface="Georgia" panose="02040502050405020303" pitchFamily="18" charset="0"/>
                          <a:cs typeface="Times New Roman" panose="02020603050405020304" pitchFamily="18" charset="0"/>
                        </a:rPr>
                        <a:t>-0,6</a:t>
                      </a:r>
                      <a:endParaRPr kumimoji="0" lang="en-GB" altLang="sr-Latn-RS" sz="1600" b="1" i="0" u="none" strike="noStrike" cap="none" normalizeH="0" baseline="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7815463"/>
                  </a:ext>
                </a:extLst>
              </a:tr>
              <a:tr h="47307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RS" altLang="sr-Latn-RS" sz="1600" b="1" i="0" u="none" strike="noStrike" cap="none" normalizeH="0" baseline="0" dirty="0">
                          <a:ln>
                            <a:noFill/>
                          </a:ln>
                          <a:solidFill>
                            <a:srgbClr val="0070C0"/>
                          </a:solidFill>
                          <a:effectLst/>
                          <a:latin typeface="Georgia" panose="02040502050405020303" pitchFamily="18" charset="0"/>
                        </a:rPr>
                        <a:t>Млади, зелени плодови</a:t>
                      </a:r>
                      <a:endParaRPr kumimoji="0" lang="en-GB" altLang="sr-Latn-RS" sz="1600" b="1" i="0" u="none" strike="noStrike" cap="none" normalizeH="0" baseline="0" dirty="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E6"/>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sr-Latn-RS" sz="1600" b="1" i="0" u="none" strike="noStrike" cap="none" normalizeH="0" baseline="0">
                          <a:ln>
                            <a:noFill/>
                          </a:ln>
                          <a:solidFill>
                            <a:srgbClr val="0070C0"/>
                          </a:solidFill>
                          <a:effectLst/>
                          <a:latin typeface="Georgia" panose="02040502050405020303" pitchFamily="18" charset="0"/>
                          <a:cs typeface="Times New Roman" panose="02020603050405020304" pitchFamily="18" charset="0"/>
                        </a:rPr>
                        <a:t>0</a:t>
                      </a:r>
                      <a:endParaRPr kumimoji="0" lang="en-GB" altLang="sr-Latn-RS" sz="1600" b="1" i="0" u="none" strike="noStrike" cap="none" normalizeH="0" baseline="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sr-Latn-RS" sz="1600" b="1" i="0" u="none" strike="noStrike" cap="none" normalizeH="0" baseline="0">
                          <a:ln>
                            <a:noFill/>
                          </a:ln>
                          <a:solidFill>
                            <a:srgbClr val="0070C0"/>
                          </a:solidFill>
                          <a:effectLst/>
                          <a:latin typeface="Georgia" panose="02040502050405020303" pitchFamily="18" charset="0"/>
                          <a:cs typeface="Times New Roman" panose="02020603050405020304" pitchFamily="18" charset="0"/>
                        </a:rPr>
                        <a:t>-1</a:t>
                      </a:r>
                      <a:endParaRPr kumimoji="0" lang="en-GB" altLang="sr-Latn-RS" sz="1600" b="1" i="0" u="none" strike="noStrike" cap="none" normalizeH="0" baseline="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sr-Latn-RS" sz="1600" b="1" i="0" u="none" strike="noStrike" cap="none" normalizeH="0" baseline="0" dirty="0">
                          <a:ln>
                            <a:noFill/>
                          </a:ln>
                          <a:solidFill>
                            <a:srgbClr val="0070C0"/>
                          </a:solidFill>
                          <a:effectLst/>
                          <a:latin typeface="Georgia" panose="02040502050405020303" pitchFamily="18" charset="0"/>
                          <a:cs typeface="Times New Roman" panose="02020603050405020304" pitchFamily="18" charset="0"/>
                        </a:rPr>
                        <a:t>-0,6</a:t>
                      </a:r>
                      <a:endParaRPr kumimoji="0" lang="en-GB" altLang="sr-Latn-RS" sz="1600" b="1" i="0" u="none" strike="noStrike" cap="none" normalizeH="0" baseline="0" dirty="0">
                        <a:ln>
                          <a:noFill/>
                        </a:ln>
                        <a:solidFill>
                          <a:srgbClr val="0070C0"/>
                        </a:solidFill>
                        <a:effectLst/>
                        <a:latin typeface="Georgia" panose="02040502050405020303"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1350523"/>
                  </a:ext>
                </a:extLst>
              </a:tr>
            </a:tbl>
          </a:graphicData>
        </a:graphic>
      </p:graphicFrame>
      <p:sp>
        <p:nvSpPr>
          <p:cNvPr id="240764" name="Rectangle 124">
            <a:extLst>
              <a:ext uri="{FF2B5EF4-FFF2-40B4-BE49-F238E27FC236}">
                <a16:creationId xmlns:a16="http://schemas.microsoft.com/office/drawing/2014/main" id="{6D4BBD45-B48B-4C8E-8597-59F7036AC33B}"/>
              </a:ext>
            </a:extLst>
          </p:cNvPr>
          <p:cNvSpPr>
            <a:spLocks noChangeArrowheads="1"/>
          </p:cNvSpPr>
          <p:nvPr/>
        </p:nvSpPr>
        <p:spPr bwMode="auto">
          <a:xfrm>
            <a:off x="0" y="411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sr-Latn-RS" altLang="sr-Latn-RS"/>
          </a:p>
        </p:txBody>
      </p:sp>
      <p:sp>
        <p:nvSpPr>
          <p:cNvPr id="240766" name="Rectangle 126">
            <a:extLst>
              <a:ext uri="{FF2B5EF4-FFF2-40B4-BE49-F238E27FC236}">
                <a16:creationId xmlns:a16="http://schemas.microsoft.com/office/drawing/2014/main" id="{A56ED4D6-D6D7-4041-8EC0-677E7C07A39E}"/>
              </a:ext>
            </a:extLst>
          </p:cNvPr>
          <p:cNvSpPr>
            <a:spLocks noChangeArrowheads="1"/>
          </p:cNvSpPr>
          <p:nvPr/>
        </p:nvSpPr>
        <p:spPr bwMode="auto">
          <a:xfrm>
            <a:off x="762000" y="4419600"/>
            <a:ext cx="7054850" cy="31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20000"/>
              </a:spcBef>
              <a:buClr>
                <a:schemeClr val="bg2"/>
              </a:buClr>
              <a:buSzPct val="75000"/>
              <a:buFont typeface="Wingdings" panose="05000000000000000000" pitchFamily="2" charset="2"/>
              <a:buNone/>
            </a:pPr>
            <a:r>
              <a:rPr lang="ru-RU" altLang="sr-Latn-RS" dirty="0">
                <a:solidFill>
                  <a:srgbClr val="008000"/>
                </a:solidFill>
                <a:latin typeface="Comic Sans MS" panose="030F0702030302020204" pitchFamily="66" charset="0"/>
              </a:rPr>
              <a:t>Критичне температуре за различите стадијуме развоја биљке</a:t>
            </a:r>
            <a:endParaRPr lang="sr-Latn-CS" altLang="sr-Latn-RS" dirty="0">
              <a:solidFill>
                <a:srgbClr val="008000"/>
              </a:solidFill>
              <a:latin typeface="Comic Sans MS" panose="030F0702030302020204" pitchFamily="66" charset="0"/>
            </a:endParaRPr>
          </a:p>
        </p:txBody>
      </p:sp>
      <p:sp>
        <p:nvSpPr>
          <p:cNvPr id="8" name="Rectangle 5">
            <a:extLst>
              <a:ext uri="{FF2B5EF4-FFF2-40B4-BE49-F238E27FC236}">
                <a16:creationId xmlns:a16="http://schemas.microsoft.com/office/drawing/2014/main" id="{0AB056CF-7998-4255-B3BC-898E704A3878}"/>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2" name="Slide Number Placeholder 1">
            <a:extLst>
              <a:ext uri="{FF2B5EF4-FFF2-40B4-BE49-F238E27FC236}">
                <a16:creationId xmlns:a16="http://schemas.microsoft.com/office/drawing/2014/main" id="{8A00D20A-1047-4C6E-A86C-FBD416C39552}"/>
              </a:ext>
            </a:extLst>
          </p:cNvPr>
          <p:cNvSpPr>
            <a:spLocks noGrp="1"/>
          </p:cNvSpPr>
          <p:nvPr>
            <p:ph type="sldNum" sz="quarter" idx="12"/>
          </p:nvPr>
        </p:nvSpPr>
        <p:spPr/>
        <p:txBody>
          <a:bodyPr/>
          <a:lstStyle/>
          <a:p>
            <a:pPr>
              <a:defRPr/>
            </a:pPr>
            <a:fld id="{4FBFAB64-95C5-4D00-9652-240B3DBF248E}" type="slidenum">
              <a:rPr lang="en-US" smtClean="0"/>
              <a:pPr>
                <a:defRPr/>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Rectangle 4">
            <a:extLst>
              <a:ext uri="{FF2B5EF4-FFF2-40B4-BE49-F238E27FC236}">
                <a16:creationId xmlns:a16="http://schemas.microsoft.com/office/drawing/2014/main" id="{C88C0807-D2FB-426E-A07C-CBFAF7B5E7C9}"/>
              </a:ext>
            </a:extLst>
          </p:cNvPr>
          <p:cNvSpPr>
            <a:spLocks noGrp="1" noChangeArrowheads="1"/>
          </p:cNvSpPr>
          <p:nvPr>
            <p:ph type="body" idx="1"/>
          </p:nvPr>
        </p:nvSpPr>
        <p:spPr>
          <a:xfrm>
            <a:off x="251520" y="381000"/>
            <a:ext cx="8712968" cy="2209800"/>
          </a:xfrm>
        </p:spPr>
        <p:txBody>
          <a:bodyPr/>
          <a:lstStyle/>
          <a:p>
            <a:pPr>
              <a:lnSpc>
                <a:spcPct val="80000"/>
              </a:lnSpc>
              <a:buFont typeface="Wingdings" panose="05000000000000000000" pitchFamily="2" charset="2"/>
              <a:buNone/>
            </a:pPr>
            <a:r>
              <a:rPr lang="ru-RU" altLang="sr-Latn-RS" sz="1600" b="1" dirty="0">
                <a:solidFill>
                  <a:srgbClr val="008000"/>
                </a:solidFill>
                <a:effectLst>
                  <a:outerShdw blurRad="38100" dist="38100" dir="2700000" algn="tl">
                    <a:srgbClr val="C0C0C0"/>
                  </a:outerShdw>
                </a:effectLst>
                <a:latin typeface="Comic Sans MS" panose="030F0702030302020204" pitchFamily="66" charset="0"/>
              </a:rPr>
              <a:t>Пасивне мере заштите од мраза</a:t>
            </a:r>
          </a:p>
          <a:p>
            <a:pPr>
              <a:lnSpc>
                <a:spcPct val="80000"/>
              </a:lnSpc>
              <a:buFont typeface="Wingdings" panose="05000000000000000000" pitchFamily="2" charset="2"/>
              <a:buNone/>
            </a:pPr>
            <a:endParaRPr lang="ru-RU" altLang="sr-Latn-RS" sz="1600" dirty="0">
              <a:solidFill>
                <a:srgbClr val="0070C0"/>
              </a:solidFill>
              <a:effectLst>
                <a:outerShdw blurRad="38100" dist="38100" dir="2700000" algn="tl">
                  <a:srgbClr val="C0C0C0"/>
                </a:outerShdw>
              </a:effectLst>
              <a:latin typeface="Comic Sans MS" panose="030F0702030302020204" pitchFamily="66" charset="0"/>
            </a:endParaRPr>
          </a:p>
          <a:p>
            <a:pPr>
              <a:lnSpc>
                <a:spcPct val="80000"/>
              </a:lnSpc>
              <a:buFont typeface="Wingdings" panose="05000000000000000000" pitchFamily="2" charset="2"/>
              <a:buNone/>
            </a:pPr>
            <a:r>
              <a:rPr lang="ru-RU" altLang="sr-Latn-RS" sz="1600" dirty="0">
                <a:solidFill>
                  <a:srgbClr val="0070C0"/>
                </a:solidFill>
                <a:effectLst>
                  <a:outerShdw blurRad="38100" dist="38100" dir="2700000" algn="tl">
                    <a:srgbClr val="C0C0C0"/>
                  </a:outerShdw>
                </a:effectLst>
                <a:latin typeface="Comic Sans MS" panose="030F0702030302020204" pitchFamily="66" charset="0"/>
              </a:rPr>
              <a:t>Положај воћњака. Уколико је засад постављен на брдовитом терену, треба имати у виду да је хладан ваздух гушћи и тежи од топлог и да се он увек спушта низ брдо формирајући у долини језера хладног ваздуха. На овим местима, као и на сувише изложеним врховима температура ваздуха ће увек да буде нижа него на странама брда на којима хладан ваздух несметано пролази кроз воћњак не задржавајући се. Такође, присуство објеката или високе вегетације на паданима је од значаја јер они могу да блокирају и скрену силазну струју хладног ваздуха чиме се смањује интензитет и трајање мраза.</a:t>
            </a:r>
            <a:endParaRPr lang="sr-Cyrl-CS" altLang="sr-Latn-RS" sz="1600" dirty="0">
              <a:solidFill>
                <a:srgbClr val="0070C0"/>
              </a:solidFill>
              <a:effectLst>
                <a:outerShdw blurRad="38100" dist="38100" dir="2700000" algn="tl">
                  <a:srgbClr val="C0C0C0"/>
                </a:outerShdw>
              </a:effectLst>
              <a:latin typeface="Comic Sans MS" panose="030F0702030302020204" pitchFamily="66" charset="0"/>
            </a:endParaRPr>
          </a:p>
        </p:txBody>
      </p:sp>
      <p:pic>
        <p:nvPicPr>
          <p:cNvPr id="242693" name="Picture 5">
            <a:extLst>
              <a:ext uri="{FF2B5EF4-FFF2-40B4-BE49-F238E27FC236}">
                <a16:creationId xmlns:a16="http://schemas.microsoft.com/office/drawing/2014/main" id="{00CF0E96-9814-4869-B085-40277BC09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3200"/>
            <a:ext cx="8229600"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7D14EE93-E0F9-48BD-9B9D-E267A6D94FD2}"/>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2" name="Slide Number Placeholder 1">
            <a:extLst>
              <a:ext uri="{FF2B5EF4-FFF2-40B4-BE49-F238E27FC236}">
                <a16:creationId xmlns:a16="http://schemas.microsoft.com/office/drawing/2014/main" id="{21AD3AF5-122D-4326-9783-3DC0F8D82D8D}"/>
              </a:ext>
            </a:extLst>
          </p:cNvPr>
          <p:cNvSpPr>
            <a:spLocks noGrp="1"/>
          </p:cNvSpPr>
          <p:nvPr>
            <p:ph type="sldNum" sz="quarter" idx="12"/>
          </p:nvPr>
        </p:nvSpPr>
        <p:spPr/>
        <p:txBody>
          <a:bodyPr/>
          <a:lstStyle/>
          <a:p>
            <a:pPr>
              <a:defRPr/>
            </a:pPr>
            <a:fld id="{4FBFAB64-95C5-4D00-9652-240B3DBF248E}" type="slidenum">
              <a:rPr lang="en-US" smtClean="0"/>
              <a:pPr>
                <a:defRPr/>
              </a:pPr>
              <a:t>19</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Rectangle 4">
            <a:extLst>
              <a:ext uri="{FF2B5EF4-FFF2-40B4-BE49-F238E27FC236}">
                <a16:creationId xmlns:a16="http://schemas.microsoft.com/office/drawing/2014/main" id="{AEC382BD-3917-4A42-BD1E-4149969FEC21}"/>
              </a:ext>
            </a:extLst>
          </p:cNvPr>
          <p:cNvSpPr>
            <a:spLocks noGrp="1" noChangeArrowheads="1"/>
          </p:cNvSpPr>
          <p:nvPr>
            <p:ph type="body" idx="1"/>
          </p:nvPr>
        </p:nvSpPr>
        <p:spPr>
          <a:xfrm>
            <a:off x="179512" y="1219200"/>
            <a:ext cx="8856984" cy="4802088"/>
          </a:xfrm>
        </p:spPr>
        <p:txBody>
          <a:bodyPr/>
          <a:lstStyle/>
          <a:p>
            <a:pPr marL="609600" indent="-609600">
              <a:buFont typeface="Wingdings" panose="05000000000000000000" pitchFamily="2" charset="2"/>
              <a:buBlip>
                <a:blip r:embed="rId2"/>
              </a:buBlip>
            </a:pPr>
            <a:r>
              <a:rPr lang="ru-RU" altLang="sr-Latn-RS" sz="1800" dirty="0">
                <a:solidFill>
                  <a:srgbClr val="008000"/>
                </a:solidFill>
                <a:latin typeface="Comic Sans MS" panose="030F0702030302020204" pitchFamily="66" charset="0"/>
              </a:rPr>
              <a:t>Екстремне временске прилике подразумевају сушу, поплаве и пратеће појаве клизишта, непогоде, циклоне и торнада, океанске таласе, топлотне и хладне таласе. </a:t>
            </a:r>
          </a:p>
          <a:p>
            <a:pPr marL="609600" indent="-609600">
              <a:buFont typeface="Wingdings" panose="05000000000000000000" pitchFamily="2" charset="2"/>
              <a:buBlip>
                <a:blip r:embed="rId2"/>
              </a:buBlip>
            </a:pPr>
            <a:r>
              <a:rPr lang="ru-RU" altLang="sr-Latn-RS" sz="1800" dirty="0">
                <a:solidFill>
                  <a:srgbClr val="002060"/>
                </a:solidFill>
                <a:latin typeface="Comic Sans MS" panose="030F0702030302020204" pitchFamily="66" charset="0"/>
              </a:rPr>
              <a:t>Чисто теоријски гледајући, „топлији“ свет будућности би требао да буде влажнији с обзиром да би интензитет испаравања требао да буде већи, а самим тим и обезбеђеност атмосфере влагом за формирање падавина. </a:t>
            </a:r>
          </a:p>
          <a:p>
            <a:pPr marL="609600" indent="-609600">
              <a:buFont typeface="Wingdings" panose="05000000000000000000" pitchFamily="2" charset="2"/>
              <a:buBlip>
                <a:blip r:embed="rId2"/>
              </a:buBlip>
            </a:pPr>
            <a:r>
              <a:rPr lang="ru-RU" altLang="sr-Latn-RS" sz="1800" dirty="0">
                <a:solidFill>
                  <a:srgbClr val="008000"/>
                </a:solidFill>
                <a:latin typeface="Comic Sans MS" panose="030F0702030302020204" pitchFamily="66" charset="0"/>
              </a:rPr>
              <a:t>Промене у количини падавина, наравно неће бити исте у целом свету. Влажне области би требало да добију још већу количину падавина са значајно већом фреквенцијом појаве поплава. Са друге стране, суве области би требале да буду још сувље са дужим сушним периодима и стално присутном тенденцијом појаве пустиња на местима где их до тада није било. </a:t>
            </a:r>
          </a:p>
          <a:p>
            <a:pPr marL="609600" indent="-609600">
              <a:buFont typeface="Wingdings" panose="05000000000000000000" pitchFamily="2" charset="2"/>
              <a:buBlip>
                <a:blip r:embed="rId2"/>
              </a:buBlip>
            </a:pPr>
            <a:r>
              <a:rPr lang="ru-RU" altLang="sr-Latn-RS" sz="1800" dirty="0">
                <a:solidFill>
                  <a:srgbClr val="002060"/>
                </a:solidFill>
                <a:latin typeface="Comic Sans MS" panose="030F0702030302020204" pitchFamily="66" charset="0"/>
              </a:rPr>
              <a:t>Генерално, што се више топлоте и влаге унесе у атмосферу то ће се више повећати вероватноћа појаве олуја, урагана и торнада.</a:t>
            </a:r>
            <a:endParaRPr lang="sr-Latn-CS" altLang="sr-Latn-RS" sz="1800" dirty="0">
              <a:solidFill>
                <a:srgbClr val="002060"/>
              </a:solidFill>
              <a:latin typeface="Comic Sans MS" panose="030F0702030302020204" pitchFamily="66" charset="0"/>
            </a:endParaRPr>
          </a:p>
        </p:txBody>
      </p:sp>
      <p:sp>
        <p:nvSpPr>
          <p:cNvPr id="2" name="Slide Number Placeholder 1">
            <a:extLst>
              <a:ext uri="{FF2B5EF4-FFF2-40B4-BE49-F238E27FC236}">
                <a16:creationId xmlns:a16="http://schemas.microsoft.com/office/drawing/2014/main" id="{30E40D65-EC27-45DB-B5EF-71C914F4BF0E}"/>
              </a:ext>
            </a:extLst>
          </p:cNvPr>
          <p:cNvSpPr>
            <a:spLocks noGrp="1"/>
          </p:cNvSpPr>
          <p:nvPr>
            <p:ph type="sldNum" sz="quarter" idx="12"/>
          </p:nvPr>
        </p:nvSpPr>
        <p:spPr/>
        <p:txBody>
          <a:bodyPr/>
          <a:lstStyle/>
          <a:p>
            <a:pPr>
              <a:defRPr/>
            </a:pPr>
            <a:fld id="{4FBFAB64-95C5-4D00-9652-240B3DBF248E}" type="slidenum">
              <a:rPr lang="en-US" smtClean="0"/>
              <a:pPr>
                <a:defRPr/>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2" name="Rectangle 4">
            <a:extLst>
              <a:ext uri="{FF2B5EF4-FFF2-40B4-BE49-F238E27FC236}">
                <a16:creationId xmlns:a16="http://schemas.microsoft.com/office/drawing/2014/main" id="{0A0D5086-3A6F-4AA8-8074-B75CF957FB49}"/>
              </a:ext>
            </a:extLst>
          </p:cNvPr>
          <p:cNvSpPr>
            <a:spLocks noGrp="1" noChangeArrowheads="1"/>
          </p:cNvSpPr>
          <p:nvPr>
            <p:ph type="body" idx="1"/>
          </p:nvPr>
        </p:nvSpPr>
        <p:spPr>
          <a:xfrm>
            <a:off x="152400" y="476672"/>
            <a:ext cx="8839200" cy="2574219"/>
          </a:xfrm>
        </p:spPr>
        <p:txBody>
          <a:bodyPr/>
          <a:lstStyle/>
          <a:p>
            <a:pPr algn="just">
              <a:lnSpc>
                <a:spcPct val="80000"/>
              </a:lnSpc>
              <a:buFont typeface="Wingdings" panose="05000000000000000000" pitchFamily="2" charset="2"/>
              <a:buNone/>
            </a:pPr>
            <a:r>
              <a:rPr lang="ru-RU" altLang="sr-Latn-RS" sz="1600" b="1" dirty="0">
                <a:solidFill>
                  <a:srgbClr val="008000"/>
                </a:solidFill>
                <a:effectLst>
                  <a:outerShdw blurRad="38100" dist="38100" dir="2700000" algn="tl">
                    <a:srgbClr val="C0C0C0"/>
                  </a:outerShdw>
                </a:effectLst>
                <a:latin typeface="Comic Sans MS" panose="030F0702030302020204" pitchFamily="66" charset="0"/>
              </a:rPr>
              <a:t>Пасивне мере заштите од мраза</a:t>
            </a:r>
          </a:p>
          <a:p>
            <a:pPr algn="just">
              <a:lnSpc>
                <a:spcPct val="80000"/>
              </a:lnSpc>
              <a:buFont typeface="Wingdings" panose="05000000000000000000" pitchFamily="2" charset="2"/>
              <a:buNone/>
            </a:pPr>
            <a:endParaRPr lang="ru-RU" altLang="sr-Latn-RS" sz="1600" dirty="0">
              <a:solidFill>
                <a:srgbClr val="0070C0"/>
              </a:solidFill>
              <a:effectLst>
                <a:outerShdw blurRad="38100" dist="38100" dir="2700000" algn="tl">
                  <a:srgbClr val="C0C0C0"/>
                </a:outerShdw>
              </a:effectLst>
              <a:latin typeface="Comic Sans MS" panose="030F0702030302020204" pitchFamily="66" charset="0"/>
            </a:endParaRPr>
          </a:p>
          <a:p>
            <a:pPr algn="just">
              <a:lnSpc>
                <a:spcPct val="80000"/>
              </a:lnSpc>
              <a:buFont typeface="Wingdings" panose="05000000000000000000" pitchFamily="2" charset="2"/>
              <a:buNone/>
            </a:pPr>
            <a:r>
              <a:rPr lang="ru-RU" altLang="sr-Latn-RS" sz="1600" dirty="0">
                <a:solidFill>
                  <a:srgbClr val="0070C0"/>
                </a:solidFill>
                <a:effectLst>
                  <a:outerShdw blurRad="38100" dist="38100" dir="2700000" algn="tl">
                    <a:srgbClr val="C0C0C0"/>
                  </a:outerShdw>
                </a:effectLst>
                <a:latin typeface="Comic Sans MS" panose="030F0702030302020204" pitchFamily="66" charset="0"/>
              </a:rPr>
              <a:t>Садржај влаге у земљишту. Топлотна проводност и садржај топлоте у земљишту у великој мери су условљени садржајем влаге у земљишту. Када је земљиште влажно, његов топлотни капацитет је већи тако да се током дана акумулише већа количина топлоте која може да се ослободе током ноћи. Ако је садржај влаге у земљишту близу пољског водног капацитета није потребно спроводити наводњавање. Наравно, ако је земљиште веома суво неколико месеци пре сезоне мразева, онда је неопходно обавити наводњавање јер ће сва влага која стигне у површински слој бити брзо транспортована у дубље слојеве земљишта. Прекомерно наводњавање неће дати ниуком погледу боље резултате, а у неким ситуацијама може дати и негативне ефекте.</a:t>
            </a:r>
            <a:endParaRPr lang="sr-Cyrl-CS" altLang="sr-Latn-RS" sz="1600" dirty="0">
              <a:solidFill>
                <a:srgbClr val="0070C0"/>
              </a:solidFill>
              <a:effectLst>
                <a:outerShdw blurRad="38100" dist="38100" dir="2700000" algn="tl">
                  <a:srgbClr val="C0C0C0"/>
                </a:outerShdw>
              </a:effectLst>
              <a:latin typeface="Comic Sans MS" panose="030F0702030302020204" pitchFamily="66" charset="0"/>
            </a:endParaRPr>
          </a:p>
        </p:txBody>
      </p:sp>
      <p:sp>
        <p:nvSpPr>
          <p:cNvPr id="7" name="Rectangle 5">
            <a:extLst>
              <a:ext uri="{FF2B5EF4-FFF2-40B4-BE49-F238E27FC236}">
                <a16:creationId xmlns:a16="http://schemas.microsoft.com/office/drawing/2014/main" id="{68E8032A-9C0F-4194-B55D-2C73C230953E}"/>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pic>
        <p:nvPicPr>
          <p:cNvPr id="3" name="Picture 2">
            <a:extLst>
              <a:ext uri="{FF2B5EF4-FFF2-40B4-BE49-F238E27FC236}">
                <a16:creationId xmlns:a16="http://schemas.microsoft.com/office/drawing/2014/main" id="{034B90DD-4CB4-49F6-A738-899F71F24ABF}"/>
              </a:ext>
            </a:extLst>
          </p:cNvPr>
          <p:cNvPicPr>
            <a:picLocks noChangeAspect="1"/>
          </p:cNvPicPr>
          <p:nvPr/>
        </p:nvPicPr>
        <p:blipFill>
          <a:blip r:embed="rId2"/>
          <a:stretch>
            <a:fillRect/>
          </a:stretch>
        </p:blipFill>
        <p:spPr>
          <a:xfrm>
            <a:off x="1979712" y="3158827"/>
            <a:ext cx="5638800" cy="3438525"/>
          </a:xfrm>
          <a:prstGeom prst="rect">
            <a:avLst/>
          </a:prstGeom>
        </p:spPr>
      </p:pic>
      <p:sp>
        <p:nvSpPr>
          <p:cNvPr id="4" name="Slide Number Placeholder 3">
            <a:extLst>
              <a:ext uri="{FF2B5EF4-FFF2-40B4-BE49-F238E27FC236}">
                <a16:creationId xmlns:a16="http://schemas.microsoft.com/office/drawing/2014/main" id="{0D450683-C814-4AA2-9EBB-462509223042}"/>
              </a:ext>
            </a:extLst>
          </p:cNvPr>
          <p:cNvSpPr>
            <a:spLocks noGrp="1"/>
          </p:cNvSpPr>
          <p:nvPr>
            <p:ph type="sldNum" sz="quarter" idx="12"/>
          </p:nvPr>
        </p:nvSpPr>
        <p:spPr/>
        <p:txBody>
          <a:bodyPr/>
          <a:lstStyle/>
          <a:p>
            <a:pPr>
              <a:defRPr/>
            </a:pPr>
            <a:fld id="{4FBFAB64-95C5-4D00-9652-240B3DBF248E}" type="slidenum">
              <a:rPr lang="en-US" smtClean="0"/>
              <a:pPr>
                <a:defRPr/>
              </a:pPr>
              <a:t>20</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7" name="Picture 7">
            <a:extLst>
              <a:ext uri="{FF2B5EF4-FFF2-40B4-BE49-F238E27FC236}">
                <a16:creationId xmlns:a16="http://schemas.microsoft.com/office/drawing/2014/main" id="{4B460B5B-5EA8-41FA-9C77-14DD897E0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6" cy="6886576"/>
          </a:xfrm>
          <a:prstGeom prst="rect">
            <a:avLst/>
          </a:prstGeom>
          <a:ln/>
        </p:spPr>
        <p:style>
          <a:lnRef idx="1">
            <a:schemeClr val="accent4"/>
          </a:lnRef>
          <a:fillRef idx="3">
            <a:schemeClr val="accent4"/>
          </a:fillRef>
          <a:effectRef idx="2">
            <a:schemeClr val="accent4"/>
          </a:effectRef>
          <a:fontRef idx="minor">
            <a:schemeClr val="lt1"/>
          </a:fontRef>
        </p:style>
      </p:pic>
      <p:sp>
        <p:nvSpPr>
          <p:cNvPr id="2" name="Rectangle: Rounded Corners 1">
            <a:extLst>
              <a:ext uri="{FF2B5EF4-FFF2-40B4-BE49-F238E27FC236}">
                <a16:creationId xmlns:a16="http://schemas.microsoft.com/office/drawing/2014/main" id="{B859FC01-5DA1-4002-9A65-AE0060981D89}"/>
              </a:ext>
            </a:extLst>
          </p:cNvPr>
          <p:cNvSpPr/>
          <p:nvPr/>
        </p:nvSpPr>
        <p:spPr>
          <a:xfrm>
            <a:off x="121792" y="116632"/>
            <a:ext cx="8928992" cy="31683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0000"/>
              </a:lnSpc>
            </a:pPr>
            <a:r>
              <a:rPr lang="sr-Latn-CS" altLang="sr-Latn-RS" b="1" dirty="0">
                <a:solidFill>
                  <a:srgbClr val="008000"/>
                </a:solidFill>
                <a:latin typeface="Comic Sans MS" panose="030F0702030302020204" pitchFamily="66" charset="0"/>
              </a:rPr>
              <a:t>Pasivne mere zaštite od mraza</a:t>
            </a:r>
          </a:p>
          <a:p>
            <a:pPr algn="just">
              <a:lnSpc>
                <a:spcPct val="80000"/>
              </a:lnSpc>
            </a:pPr>
            <a:endParaRPr lang="en-US" altLang="sr-Latn-RS" dirty="0">
              <a:solidFill>
                <a:srgbClr val="008000"/>
              </a:solidFill>
              <a:latin typeface="Comic Sans MS" panose="030F0702030302020204" pitchFamily="66" charset="0"/>
            </a:endParaRPr>
          </a:p>
          <a:p>
            <a:pPr algn="just">
              <a:lnSpc>
                <a:spcPct val="80000"/>
              </a:lnSpc>
            </a:pPr>
            <a:r>
              <a:rPr lang="sr-Cyrl-CS" altLang="sr-Latn-RS" b="1" dirty="0">
                <a:solidFill>
                  <a:srgbClr val="008000"/>
                </a:solidFill>
                <a:latin typeface="Comic Sans MS" panose="030F0702030302020204" pitchFamily="66" charset="0"/>
              </a:rPr>
              <a:t>Pokrivači</a:t>
            </a:r>
            <a:r>
              <a:rPr lang="sr-Cyrl-CS" altLang="sr-Latn-RS" dirty="0">
                <a:solidFill>
                  <a:srgbClr val="008000"/>
                </a:solidFill>
                <a:latin typeface="Comic Sans MS" panose="030F0702030302020204" pitchFamily="66" charset="0"/>
              </a:rPr>
              <a:t>. Travnati pokrivač u voćnjacima i vinogradima se ponaša kao reflektujuća površina za sunčevo zračenje tako da manje energije može da bude akumulisano u zemljištu i intenzitet mraza se povećava. Zato je skraćivanje ili potpuno uklanjanje travnatog pokrivača jedna od mera zašti</a:t>
            </a:r>
            <a:r>
              <a:rPr lang="sr-Latn-CS" altLang="sr-Latn-RS" dirty="0">
                <a:solidFill>
                  <a:srgbClr val="008000"/>
                </a:solidFill>
                <a:latin typeface="Comic Sans MS" panose="030F0702030302020204" pitchFamily="66" charset="0"/>
              </a:rPr>
              <a:t>t</a:t>
            </a:r>
            <a:r>
              <a:rPr lang="sr-Cyrl-CS" altLang="sr-Latn-RS" dirty="0">
                <a:solidFill>
                  <a:srgbClr val="008000"/>
                </a:solidFill>
                <a:latin typeface="Comic Sans MS" panose="030F0702030302020204" pitchFamily="66" charset="0"/>
              </a:rPr>
              <a:t>e od mraza. U </a:t>
            </a:r>
            <a:r>
              <a:rPr lang="sr-Latn-CS" altLang="sr-Latn-RS" dirty="0">
                <a:solidFill>
                  <a:srgbClr val="008000"/>
                </a:solidFill>
                <a:latin typeface="Comic Sans MS" panose="030F0702030302020204" pitchFamily="66" charset="0"/>
              </a:rPr>
              <a:t>prisustvu</a:t>
            </a:r>
            <a:r>
              <a:rPr lang="sr-Cyrl-CS" altLang="sr-Latn-RS" dirty="0">
                <a:solidFill>
                  <a:srgbClr val="008000"/>
                </a:solidFill>
                <a:latin typeface="Comic Sans MS" panose="030F0702030302020204" pitchFamily="66" charset="0"/>
              </a:rPr>
              <a:t> veštačkih prekrivača, u značajnoj meri se povećava akumulisana količina toplote u površinskom sloju zemljišta, što u kombinaciji sa vlaženjem zemljišta može značajn</a:t>
            </a:r>
            <a:r>
              <a:rPr lang="sr-Latn-CS" altLang="sr-Latn-RS" dirty="0">
                <a:solidFill>
                  <a:srgbClr val="008000"/>
                </a:solidFill>
                <a:latin typeface="Comic Sans MS" panose="030F0702030302020204" pitchFamily="66" charset="0"/>
              </a:rPr>
              <a:t>o da povisi temperaturu vazduha u voćnjaku</a:t>
            </a:r>
            <a:r>
              <a:rPr lang="sr-Cyrl-CS" altLang="sr-Latn-RS" dirty="0">
                <a:solidFill>
                  <a:srgbClr val="008000"/>
                </a:solidFill>
                <a:latin typeface="Comic Sans MS" panose="030F0702030302020204" pitchFamily="66" charset="0"/>
              </a:rPr>
              <a:t>.</a:t>
            </a:r>
            <a:endParaRPr lang="sr-Latn-CS" altLang="sr-Latn-RS" dirty="0">
              <a:solidFill>
                <a:srgbClr val="008000"/>
              </a:solidFill>
              <a:latin typeface="Comic Sans MS" panose="030F0702030302020204" pitchFamily="66" charset="0"/>
            </a:endParaRPr>
          </a:p>
          <a:p>
            <a:pPr algn="just">
              <a:lnSpc>
                <a:spcPct val="80000"/>
              </a:lnSpc>
            </a:pPr>
            <a:endParaRPr lang="sr-Latn-CS" altLang="sr-Latn-RS" dirty="0">
              <a:solidFill>
                <a:srgbClr val="008000"/>
              </a:solidFill>
              <a:latin typeface="Comic Sans MS" panose="030F0702030302020204" pitchFamily="66" charset="0"/>
            </a:endParaRPr>
          </a:p>
          <a:p>
            <a:pPr algn="just">
              <a:lnSpc>
                <a:spcPct val="80000"/>
              </a:lnSpc>
            </a:pPr>
            <a:r>
              <a:rPr lang="sr-Latn-CS" altLang="sr-Latn-RS" dirty="0">
                <a:solidFill>
                  <a:srgbClr val="008000"/>
                </a:solidFill>
                <a:latin typeface="Comic Sans MS" panose="030F0702030302020204" pitchFamily="66" charset="0"/>
              </a:rPr>
              <a:t>Sve navedene </a:t>
            </a:r>
            <a:r>
              <a:rPr lang="sr-Latn-CS" altLang="sr-Latn-RS" b="1" dirty="0">
                <a:solidFill>
                  <a:srgbClr val="008000"/>
                </a:solidFill>
                <a:latin typeface="Comic Sans MS" panose="030F0702030302020204" pitchFamily="66" charset="0"/>
              </a:rPr>
              <a:t>karakteristike lokaliteta</a:t>
            </a:r>
            <a:r>
              <a:rPr lang="sr-Latn-CS" altLang="sr-Latn-RS" dirty="0">
                <a:solidFill>
                  <a:srgbClr val="008000"/>
                </a:solidFill>
                <a:latin typeface="Comic Sans MS" panose="030F0702030302020204" pitchFamily="66" charset="0"/>
              </a:rPr>
              <a:t> mogu da snize ili povise temperaturu vazduha u voćnjaku čak za </a:t>
            </a:r>
            <a:r>
              <a:rPr lang="sr-Cyrl-CS" altLang="sr-Latn-RS" dirty="0">
                <a:solidFill>
                  <a:srgbClr val="008000"/>
                </a:solidFill>
                <a:latin typeface="Comic Sans MS" panose="030F0702030302020204" pitchFamily="66" charset="0"/>
              </a:rPr>
              <a:t>2 </a:t>
            </a:r>
            <a:r>
              <a:rPr lang="en-GB" altLang="sr-Latn-RS" b="1" baseline="30000" dirty="0">
                <a:solidFill>
                  <a:srgbClr val="0070C0"/>
                </a:solidFill>
                <a:latin typeface="Georgia" panose="02040502050405020303" pitchFamily="18" charset="0"/>
                <a:cs typeface="Times New Roman" panose="02020603050405020304" pitchFamily="18" charset="0"/>
              </a:rPr>
              <a:t>o</a:t>
            </a:r>
            <a:r>
              <a:rPr lang="sr-Latn-CS" altLang="sr-Latn-RS" b="1" dirty="0">
                <a:solidFill>
                  <a:srgbClr val="0070C0"/>
                </a:solidFill>
                <a:latin typeface="Georgia" panose="02040502050405020303" pitchFamily="18" charset="0"/>
                <a:cs typeface="Times New Roman" panose="02020603050405020304" pitchFamily="18" charset="0"/>
              </a:rPr>
              <a:t>C</a:t>
            </a:r>
            <a:r>
              <a:rPr lang="sr-Latn-CS" altLang="sr-Latn-RS" dirty="0">
                <a:solidFill>
                  <a:srgbClr val="008000"/>
                </a:solidFill>
                <a:latin typeface="Comic Sans MS" panose="030F0702030302020204" pitchFamily="66" charset="0"/>
              </a:rPr>
              <a:t> što u nekim situacijama dovodi do značajnog smanjenja štete od mraza.</a:t>
            </a:r>
          </a:p>
        </p:txBody>
      </p:sp>
      <p:sp>
        <p:nvSpPr>
          <p:cNvPr id="3" name="Slide Number Placeholder 2">
            <a:extLst>
              <a:ext uri="{FF2B5EF4-FFF2-40B4-BE49-F238E27FC236}">
                <a16:creationId xmlns:a16="http://schemas.microsoft.com/office/drawing/2014/main" id="{1AD4B3D8-1EAB-4603-997A-8A4D19DDB0A0}"/>
              </a:ext>
            </a:extLst>
          </p:cNvPr>
          <p:cNvSpPr>
            <a:spLocks noGrp="1"/>
          </p:cNvSpPr>
          <p:nvPr>
            <p:ph type="sldNum" sz="quarter" idx="12"/>
          </p:nvPr>
        </p:nvSpPr>
        <p:spPr/>
        <p:txBody>
          <a:bodyPr/>
          <a:lstStyle/>
          <a:p>
            <a:pPr>
              <a:defRPr/>
            </a:pPr>
            <a:fld id="{4FBFAB64-95C5-4D00-9652-240B3DBF248E}" type="slidenum">
              <a:rPr lang="en-US" smtClean="0"/>
              <a:pPr>
                <a:defRPr/>
              </a:pPr>
              <a:t>21</a:t>
            </a:fld>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Rectangle 4">
            <a:extLst>
              <a:ext uri="{FF2B5EF4-FFF2-40B4-BE49-F238E27FC236}">
                <a16:creationId xmlns:a16="http://schemas.microsoft.com/office/drawing/2014/main" id="{300D408D-19A3-42F4-BA79-A5DEDE5A165C}"/>
              </a:ext>
            </a:extLst>
          </p:cNvPr>
          <p:cNvSpPr>
            <a:spLocks noGrp="1" noChangeArrowheads="1"/>
          </p:cNvSpPr>
          <p:nvPr>
            <p:ph type="body" idx="1"/>
          </p:nvPr>
        </p:nvSpPr>
        <p:spPr>
          <a:xfrm>
            <a:off x="138809" y="1082702"/>
            <a:ext cx="8866382" cy="2562322"/>
          </a:xfrm>
        </p:spPr>
        <p:txBody>
          <a:bodyPr/>
          <a:lstStyle/>
          <a:p>
            <a:pPr>
              <a:lnSpc>
                <a:spcPct val="90000"/>
              </a:lnSpc>
              <a:buFont typeface="Wingdings" panose="05000000000000000000" pitchFamily="2" charset="2"/>
              <a:buNone/>
            </a:pPr>
            <a:r>
              <a:rPr lang="ru-RU" altLang="sr-Latn-RS" sz="2000" dirty="0">
                <a:solidFill>
                  <a:schemeClr val="accent2"/>
                </a:solidFill>
                <a:effectLst>
                  <a:outerShdw blurRad="38100" dist="38100" dir="2700000" algn="tl">
                    <a:srgbClr val="C0C0C0"/>
                  </a:outerShdw>
                </a:effectLst>
                <a:latin typeface="Comic Sans MS" panose="030F0702030302020204" pitchFamily="66" charset="0"/>
              </a:rPr>
              <a:t>Активне мере заштите од мраза - </a:t>
            </a:r>
            <a:r>
              <a:rPr lang="sr-Cyrl-RS" altLang="sr-Latn-RS" sz="2000" dirty="0">
                <a:solidFill>
                  <a:srgbClr val="0070C0"/>
                </a:solidFill>
                <a:effectLst>
                  <a:outerShdw blurRad="38100" dist="38100" dir="2700000" algn="tl">
                    <a:srgbClr val="C0C0C0"/>
                  </a:outerShdw>
                </a:effectLst>
                <a:latin typeface="Comic Sans MS" panose="030F0702030302020204" pitchFamily="66" charset="0"/>
              </a:rPr>
              <a:t>конзервирање топлоте</a:t>
            </a:r>
          </a:p>
          <a:p>
            <a:pPr>
              <a:lnSpc>
                <a:spcPct val="90000"/>
              </a:lnSpc>
              <a:buFont typeface="Wingdings" panose="05000000000000000000" pitchFamily="2" charset="2"/>
              <a:buNone/>
            </a:pPr>
            <a:endParaRPr lang="sr-Cyrl-RS" altLang="sr-Latn-RS" sz="2000" dirty="0">
              <a:solidFill>
                <a:srgbClr val="0070C0"/>
              </a:solidFill>
              <a:effectLst>
                <a:outerShdw blurRad="38100" dist="38100" dir="2700000" algn="tl">
                  <a:srgbClr val="C0C0C0"/>
                </a:outerShdw>
              </a:effectLst>
              <a:latin typeface="Comic Sans MS" panose="030F0702030302020204" pitchFamily="66" charset="0"/>
            </a:endParaRPr>
          </a:p>
          <a:p>
            <a:pPr algn="just">
              <a:lnSpc>
                <a:spcPct val="90000"/>
              </a:lnSpc>
              <a:buFont typeface="Wingdings" panose="05000000000000000000" pitchFamily="2" charset="2"/>
              <a:buNone/>
            </a:pPr>
            <a:r>
              <a:rPr lang="sr-Latn-RS" altLang="sr-Latn-RS" sz="2000" dirty="0">
                <a:solidFill>
                  <a:srgbClr val="0070C0"/>
                </a:solidFill>
                <a:effectLst>
                  <a:outerShdw blurRad="38100" dist="38100" dir="2700000" algn="tl">
                    <a:srgbClr val="C0C0C0"/>
                  </a:outerShdw>
                </a:effectLst>
                <a:latin typeface="Comic Sans MS" panose="030F0702030302020204" pitchFamily="66" charset="0"/>
              </a:rPr>
              <a:t>Metod zaštite od mraza koji se zasniva na usporavanju izračivanja (npr. zadimljavanje) ima efikasnost do 4 </a:t>
            </a:r>
            <a:r>
              <a:rPr lang="en-GB" altLang="sr-Latn-RS" sz="2000" b="1" baseline="30000" dirty="0">
                <a:solidFill>
                  <a:srgbClr val="0070C0"/>
                </a:solidFill>
                <a:latin typeface="Georgia" panose="02040502050405020303" pitchFamily="18" charset="0"/>
                <a:cs typeface="Times New Roman" panose="02020603050405020304" pitchFamily="18" charset="0"/>
              </a:rPr>
              <a:t>o</a:t>
            </a:r>
            <a:r>
              <a:rPr lang="sr-Latn-CS" altLang="sr-Latn-RS" sz="2000" b="1" dirty="0">
                <a:solidFill>
                  <a:srgbClr val="0070C0"/>
                </a:solidFill>
                <a:latin typeface="Georgia" panose="02040502050405020303" pitchFamily="18" charset="0"/>
                <a:cs typeface="Times New Roman" panose="02020603050405020304" pitchFamily="18" charset="0"/>
              </a:rPr>
              <a:t>C</a:t>
            </a:r>
            <a:r>
              <a:rPr lang="sr-Latn-RS" altLang="sr-Latn-RS" sz="2000" dirty="0">
                <a:solidFill>
                  <a:srgbClr val="0070C0"/>
                </a:solidFill>
                <a:effectLst>
                  <a:outerShdw blurRad="38100" dist="38100" dir="2700000" algn="tl">
                    <a:srgbClr val="C0C0C0"/>
                  </a:outerShdw>
                </a:effectLst>
                <a:latin typeface="Comic Sans MS" panose="030F0702030302020204" pitchFamily="66" charset="0"/>
              </a:rPr>
              <a:t>. Materijali koji se upotrebljavaju u zaštiti od mraza usporavanjem izračivanja su: otpadni materijali, industrijski proizvodi, hemijski proizvodi, hemijska sredstva (amonijum-hlorid, fosfor pentoksid), goriva (otpaci od drveta, vlažna slama, suvo lišće).</a:t>
            </a:r>
            <a:endParaRPr lang="ru-RU" altLang="sr-Latn-RS" sz="2000" dirty="0">
              <a:solidFill>
                <a:srgbClr val="0070C0"/>
              </a:solidFill>
              <a:effectLst>
                <a:outerShdw blurRad="38100" dist="38100" dir="2700000" algn="tl">
                  <a:srgbClr val="C0C0C0"/>
                </a:outerShdw>
              </a:effectLst>
              <a:latin typeface="Comic Sans MS" panose="030F0702030302020204" pitchFamily="66" charset="0"/>
            </a:endParaRPr>
          </a:p>
          <a:p>
            <a:pPr>
              <a:lnSpc>
                <a:spcPct val="90000"/>
              </a:lnSpc>
              <a:buFont typeface="Wingdings" panose="05000000000000000000" pitchFamily="2" charset="2"/>
              <a:buNone/>
            </a:pPr>
            <a:endParaRPr lang="ru-RU" altLang="sr-Latn-RS" sz="1600" dirty="0">
              <a:solidFill>
                <a:schemeClr val="accent2"/>
              </a:solidFill>
              <a:effectLst>
                <a:outerShdw blurRad="38100" dist="38100" dir="2700000" algn="tl">
                  <a:srgbClr val="C0C0C0"/>
                </a:outerShdw>
              </a:effectLst>
              <a:latin typeface="Georgia" panose="02040502050405020303" pitchFamily="18" charset="0"/>
            </a:endParaRPr>
          </a:p>
          <a:p>
            <a:pPr>
              <a:lnSpc>
                <a:spcPct val="90000"/>
              </a:lnSpc>
              <a:buFont typeface="Wingdings" panose="05000000000000000000" pitchFamily="2" charset="2"/>
              <a:buNone/>
            </a:pPr>
            <a:endParaRPr lang="sr-Latn-CS" altLang="sr-Latn-RS" sz="1600" dirty="0">
              <a:solidFill>
                <a:schemeClr val="accent2"/>
              </a:solidFill>
              <a:effectLst>
                <a:outerShdw blurRad="38100" dist="38100" dir="2700000" algn="tl">
                  <a:srgbClr val="C0C0C0"/>
                </a:outerShdw>
              </a:effectLst>
              <a:latin typeface="Georgia" panose="02040502050405020303" pitchFamily="18" charset="0"/>
            </a:endParaRPr>
          </a:p>
        </p:txBody>
      </p:sp>
      <p:sp>
        <p:nvSpPr>
          <p:cNvPr id="6" name="Rectangle 5">
            <a:extLst>
              <a:ext uri="{FF2B5EF4-FFF2-40B4-BE49-F238E27FC236}">
                <a16:creationId xmlns:a16="http://schemas.microsoft.com/office/drawing/2014/main" id="{520B60F5-941D-4B4B-B28E-B8277F774BE1}"/>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3" name="Slide Number Placeholder 2">
            <a:extLst>
              <a:ext uri="{FF2B5EF4-FFF2-40B4-BE49-F238E27FC236}">
                <a16:creationId xmlns:a16="http://schemas.microsoft.com/office/drawing/2014/main" id="{98A03472-A336-49C6-938A-C5D4C14ED5C2}"/>
              </a:ext>
            </a:extLst>
          </p:cNvPr>
          <p:cNvSpPr>
            <a:spLocks noGrp="1"/>
          </p:cNvSpPr>
          <p:nvPr>
            <p:ph type="sldNum" sz="quarter" idx="12"/>
          </p:nvPr>
        </p:nvSpPr>
        <p:spPr/>
        <p:txBody>
          <a:bodyPr/>
          <a:lstStyle/>
          <a:p>
            <a:pPr>
              <a:defRPr/>
            </a:pPr>
            <a:fld id="{4FBFAB64-95C5-4D00-9652-240B3DBF248E}" type="slidenum">
              <a:rPr lang="en-US" smtClean="0"/>
              <a:pPr>
                <a:defRPr/>
              </a:pPr>
              <a:t>22</a:t>
            </a:fld>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3" name="Rectangle 5">
            <a:extLst>
              <a:ext uri="{FF2B5EF4-FFF2-40B4-BE49-F238E27FC236}">
                <a16:creationId xmlns:a16="http://schemas.microsoft.com/office/drawing/2014/main" id="{C3F7921C-0D9C-4858-B6BD-8496D1C598C0}"/>
              </a:ext>
            </a:extLst>
          </p:cNvPr>
          <p:cNvSpPr>
            <a:spLocks noGrp="1" noChangeArrowheads="1"/>
          </p:cNvSpPr>
          <p:nvPr>
            <p:ph type="body" idx="1"/>
          </p:nvPr>
        </p:nvSpPr>
        <p:spPr>
          <a:xfrm>
            <a:off x="322294" y="1563535"/>
            <a:ext cx="8620944" cy="2002160"/>
          </a:xfrm>
        </p:spPr>
        <p:txBody>
          <a:bodyPr/>
          <a:lstStyle/>
          <a:p>
            <a:pPr algn="just">
              <a:lnSpc>
                <a:spcPct val="80000"/>
              </a:lnSpc>
            </a:pPr>
            <a:r>
              <a:rPr lang="ru-RU" altLang="sr-Latn-RS" sz="1800" dirty="0">
                <a:solidFill>
                  <a:srgbClr val="0070C0"/>
                </a:solidFill>
                <a:effectLst>
                  <a:outerShdw blurRad="38100" dist="38100" dir="2700000" algn="tl">
                    <a:srgbClr val="C0C0C0"/>
                  </a:outerShdw>
                </a:effectLst>
                <a:latin typeface="Comic Sans MS" panose="030F0702030302020204" pitchFamily="66" charset="0"/>
              </a:rPr>
              <a:t>орошивачи и микроорошивачи – раде на принципу орошавања биљног склопа ситним капљицама воде у циљу ослобађања латентне топлоте мржњења и формирања ледене скраме на површини биљке. Орошавање треба прекинути тек када се истопи лед са површине биљке.</a:t>
            </a:r>
          </a:p>
          <a:p>
            <a:pPr algn="just">
              <a:lnSpc>
                <a:spcPct val="80000"/>
              </a:lnSpc>
            </a:pPr>
            <a:endParaRPr lang="ru-RU" altLang="sr-Latn-RS" sz="1800" dirty="0">
              <a:solidFill>
                <a:srgbClr val="0070C0"/>
              </a:solidFill>
              <a:effectLst>
                <a:outerShdw blurRad="38100" dist="38100" dir="2700000" algn="tl">
                  <a:srgbClr val="C0C0C0"/>
                </a:outerShdw>
              </a:effectLst>
              <a:latin typeface="Comic Sans MS" panose="030F0702030302020204" pitchFamily="66" charset="0"/>
            </a:endParaRPr>
          </a:p>
          <a:p>
            <a:pPr algn="just">
              <a:lnSpc>
                <a:spcPct val="80000"/>
              </a:lnSpc>
            </a:pPr>
            <a:r>
              <a:rPr lang="ru-RU" altLang="sr-Latn-RS" sz="1800" dirty="0">
                <a:solidFill>
                  <a:srgbClr val="0070C0"/>
                </a:solidFill>
                <a:effectLst>
                  <a:outerShdw blurRad="38100" dist="38100" dir="2700000" algn="tl">
                    <a:srgbClr val="C0C0C0"/>
                  </a:outerShdw>
                </a:effectLst>
                <a:latin typeface="Comic Sans MS" panose="030F0702030302020204" pitchFamily="66" charset="0"/>
              </a:rPr>
              <a:t>3</a:t>
            </a:r>
            <a:r>
              <a:rPr lang="en-US" altLang="sr-Latn-RS" sz="1800" dirty="0">
                <a:solidFill>
                  <a:srgbClr val="0070C0"/>
                </a:solidFill>
                <a:effectLst>
                  <a:outerShdw blurRad="38100" dist="38100" dir="2700000" algn="tl">
                    <a:srgbClr val="C0C0C0"/>
                  </a:outerShdw>
                </a:effectLst>
                <a:latin typeface="Comic Sans MS" panose="030F0702030302020204" pitchFamily="66" charset="0"/>
              </a:rPr>
              <a:t>,</a:t>
            </a:r>
            <a:r>
              <a:rPr lang="ru-RU" altLang="sr-Latn-RS" sz="1800" dirty="0">
                <a:solidFill>
                  <a:srgbClr val="0070C0"/>
                </a:solidFill>
                <a:effectLst>
                  <a:outerShdw blurRad="38100" dist="38100" dir="2700000" algn="tl">
                    <a:srgbClr val="C0C0C0"/>
                  </a:outerShdw>
                </a:effectLst>
                <a:latin typeface="Comic Sans MS" panose="030F0702030302020204" pitchFamily="66" charset="0"/>
              </a:rPr>
              <a:t>7 </a:t>
            </a:r>
            <a:r>
              <a:rPr lang="en-US" altLang="sr-Latn-RS" sz="1800" dirty="0">
                <a:solidFill>
                  <a:srgbClr val="0070C0"/>
                </a:solidFill>
                <a:effectLst>
                  <a:outerShdw blurRad="38100" dist="38100" dir="2700000" algn="tl">
                    <a:srgbClr val="C0C0C0"/>
                  </a:outerShdw>
                </a:effectLst>
                <a:latin typeface="Comic Sans MS" panose="030F0702030302020204" pitchFamily="66" charset="0"/>
              </a:rPr>
              <a:t>mm/h </a:t>
            </a:r>
            <a:r>
              <a:rPr lang="ru-RU" altLang="sr-Latn-RS" sz="1800" dirty="0">
                <a:solidFill>
                  <a:srgbClr val="0070C0"/>
                </a:solidFill>
                <a:effectLst>
                  <a:outerShdw blurRad="38100" dist="38100" dir="2700000" algn="tl">
                    <a:srgbClr val="C0C0C0"/>
                  </a:outerShdw>
                </a:effectLst>
                <a:latin typeface="Comic Sans MS" panose="030F0702030302020204" pitchFamily="66" charset="0"/>
              </a:rPr>
              <a:t>заштитити цветове воћки на температури до -6,6</a:t>
            </a:r>
            <a:r>
              <a:rPr lang="en-GB" altLang="sr-Latn-RS" sz="1800" b="1" baseline="30000" dirty="0">
                <a:solidFill>
                  <a:srgbClr val="0070C0"/>
                </a:solidFill>
                <a:latin typeface="Comic Sans MS" panose="030F0702030302020204" pitchFamily="66" charset="0"/>
                <a:cs typeface="Times New Roman" panose="02020603050405020304" pitchFamily="18" charset="0"/>
              </a:rPr>
              <a:t> o</a:t>
            </a:r>
            <a:r>
              <a:rPr lang="sr-Latn-CS" altLang="sr-Latn-RS" sz="1800" b="1" dirty="0">
                <a:solidFill>
                  <a:srgbClr val="0070C0"/>
                </a:solidFill>
                <a:latin typeface="Comic Sans MS" panose="030F0702030302020204" pitchFamily="66" charset="0"/>
                <a:cs typeface="Times New Roman" panose="02020603050405020304" pitchFamily="18" charset="0"/>
              </a:rPr>
              <a:t>C</a:t>
            </a:r>
            <a:endParaRPr lang="en-US" altLang="sr-Latn-RS" sz="1800" dirty="0">
              <a:solidFill>
                <a:srgbClr val="0070C0"/>
              </a:solidFill>
              <a:effectLst>
                <a:outerShdw blurRad="38100" dist="38100" dir="2700000" algn="tl">
                  <a:srgbClr val="C0C0C0"/>
                </a:outerShdw>
              </a:effectLst>
              <a:latin typeface="Comic Sans MS" panose="030F0702030302020204" pitchFamily="66" charset="0"/>
            </a:endParaRPr>
          </a:p>
        </p:txBody>
      </p:sp>
      <p:pic>
        <p:nvPicPr>
          <p:cNvPr id="247814" name="Picture 6">
            <a:extLst>
              <a:ext uri="{FF2B5EF4-FFF2-40B4-BE49-F238E27FC236}">
                <a16:creationId xmlns:a16="http://schemas.microsoft.com/office/drawing/2014/main" id="{4DDD706B-BB20-4748-9978-32BB903C3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657600"/>
            <a:ext cx="617220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FC65B4F-0922-4CC8-B435-99615409EA53}"/>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2" name="Rectangle 1">
            <a:extLst>
              <a:ext uri="{FF2B5EF4-FFF2-40B4-BE49-F238E27FC236}">
                <a16:creationId xmlns:a16="http://schemas.microsoft.com/office/drawing/2014/main" id="{BBB3EBF5-C65B-4FDA-8636-0F2D8ED9C060}"/>
              </a:ext>
            </a:extLst>
          </p:cNvPr>
          <p:cNvSpPr/>
          <p:nvPr/>
        </p:nvSpPr>
        <p:spPr>
          <a:xfrm>
            <a:off x="467544" y="843930"/>
            <a:ext cx="6625969" cy="341632"/>
          </a:xfrm>
          <a:prstGeom prst="rect">
            <a:avLst/>
          </a:prstGeom>
        </p:spPr>
        <p:txBody>
          <a:bodyPr wrap="square">
            <a:spAutoFit/>
          </a:bodyPr>
          <a:lstStyle/>
          <a:p>
            <a:pPr>
              <a:lnSpc>
                <a:spcPct val="90000"/>
              </a:lnSpc>
              <a:buFont typeface="Wingdings" panose="05000000000000000000" pitchFamily="2" charset="2"/>
              <a:buNone/>
            </a:pPr>
            <a:r>
              <a:rPr lang="ru-RU" altLang="sr-Latn-RS" dirty="0">
                <a:solidFill>
                  <a:schemeClr val="accent2"/>
                </a:solidFill>
                <a:effectLst>
                  <a:outerShdw blurRad="38100" dist="38100" dir="2700000" algn="tl">
                    <a:srgbClr val="C0C0C0"/>
                  </a:outerShdw>
                </a:effectLst>
                <a:latin typeface="Comic Sans MS" panose="030F0702030302020204" pitchFamily="66" charset="0"/>
              </a:rPr>
              <a:t>Активне мере заштите од мраза - </a:t>
            </a:r>
            <a:r>
              <a:rPr lang="sr-Cyrl-RS" altLang="sr-Latn-RS" dirty="0">
                <a:solidFill>
                  <a:srgbClr val="0070C0"/>
                </a:solidFill>
                <a:effectLst>
                  <a:outerShdw blurRad="38100" dist="38100" dir="2700000" algn="tl">
                    <a:srgbClr val="C0C0C0"/>
                  </a:outerShdw>
                </a:effectLst>
                <a:latin typeface="Comic Sans MS" panose="030F0702030302020204" pitchFamily="66" charset="0"/>
              </a:rPr>
              <a:t>конзервирање топлоте</a:t>
            </a:r>
          </a:p>
        </p:txBody>
      </p:sp>
      <p:sp>
        <p:nvSpPr>
          <p:cNvPr id="3" name="Slide Number Placeholder 2">
            <a:extLst>
              <a:ext uri="{FF2B5EF4-FFF2-40B4-BE49-F238E27FC236}">
                <a16:creationId xmlns:a16="http://schemas.microsoft.com/office/drawing/2014/main" id="{58BD6AE8-D5AD-40EF-9FF1-9DA827173627}"/>
              </a:ext>
            </a:extLst>
          </p:cNvPr>
          <p:cNvSpPr>
            <a:spLocks noGrp="1"/>
          </p:cNvSpPr>
          <p:nvPr>
            <p:ph type="sldNum" sz="quarter" idx="12"/>
          </p:nvPr>
        </p:nvSpPr>
        <p:spPr/>
        <p:txBody>
          <a:bodyPr/>
          <a:lstStyle/>
          <a:p>
            <a:pPr>
              <a:defRPr/>
            </a:pPr>
            <a:fld id="{4FBFAB64-95C5-4D00-9652-240B3DBF248E}" type="slidenum">
              <a:rPr lang="en-US" smtClean="0"/>
              <a:pPr>
                <a:defRPr/>
              </a:pPr>
              <a:t>23</a:t>
            </a:fld>
            <a:endParaRPr lang="en-US"/>
          </a:p>
        </p:txBody>
      </p:sp>
    </p:spTree>
    <p:extLst>
      <p:ext uri="{BB962C8B-B14F-4D97-AF65-F5344CB8AC3E}">
        <p14:creationId xmlns:p14="http://schemas.microsoft.com/office/powerpoint/2010/main" val="28558417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a:extLst>
              <a:ext uri="{FF2B5EF4-FFF2-40B4-BE49-F238E27FC236}">
                <a16:creationId xmlns:a16="http://schemas.microsoft.com/office/drawing/2014/main" id="{DD79C8B7-EBB3-4F59-A7EE-AF79A428D91D}"/>
              </a:ext>
            </a:extLst>
          </p:cNvPr>
          <p:cNvSpPr>
            <a:spLocks noGrp="1" noChangeArrowheads="1"/>
          </p:cNvSpPr>
          <p:nvPr>
            <p:ph type="body" idx="1"/>
          </p:nvPr>
        </p:nvSpPr>
        <p:spPr>
          <a:xfrm>
            <a:off x="473187" y="1412776"/>
            <a:ext cx="8229600" cy="1337320"/>
          </a:xfrm>
        </p:spPr>
        <p:txBody>
          <a:bodyPr/>
          <a:lstStyle/>
          <a:p>
            <a:pPr>
              <a:lnSpc>
                <a:spcPct val="80000"/>
              </a:lnSpc>
            </a:pPr>
            <a:r>
              <a:rPr lang="sr-Cyrl-RS" altLang="sr-Latn-RS" sz="1800" dirty="0">
                <a:solidFill>
                  <a:srgbClr val="0070C0"/>
                </a:solidFill>
                <a:effectLst>
                  <a:outerShdw blurRad="38100" dist="38100" dir="2700000" algn="tl">
                    <a:srgbClr val="C0C0C0"/>
                  </a:outerShdw>
                </a:effectLst>
                <a:latin typeface="Comic Sans MS" panose="030F0702030302020204" pitchFamily="66" charset="0"/>
              </a:rPr>
              <a:t>Методом заштите од мраза путем загревања приземног слоја ваздуха постиже се повишење температуре ваздуха ослобађањем топлоте из пећи и мешањем ваздуха што доводи до нарушавања инверзије.</a:t>
            </a:r>
          </a:p>
          <a:p>
            <a:pPr>
              <a:lnSpc>
                <a:spcPct val="80000"/>
              </a:lnSpc>
            </a:pPr>
            <a:endParaRPr lang="sr-Cyrl-RS" altLang="sr-Latn-RS" sz="1800" dirty="0">
              <a:solidFill>
                <a:srgbClr val="0070C0"/>
              </a:solidFill>
              <a:effectLst>
                <a:outerShdw blurRad="38100" dist="38100" dir="2700000" algn="tl">
                  <a:srgbClr val="C0C0C0"/>
                </a:outerShdw>
              </a:effectLst>
              <a:latin typeface="Comic Sans MS" panose="030F0702030302020204" pitchFamily="66" charset="0"/>
            </a:endParaRPr>
          </a:p>
        </p:txBody>
      </p:sp>
      <p:sp>
        <p:nvSpPr>
          <p:cNvPr id="2" name="Rectangle 1">
            <a:extLst>
              <a:ext uri="{FF2B5EF4-FFF2-40B4-BE49-F238E27FC236}">
                <a16:creationId xmlns:a16="http://schemas.microsoft.com/office/drawing/2014/main" id="{18EAC8C9-3E26-4DFB-A6EB-07AAB08DD43B}"/>
              </a:ext>
            </a:extLst>
          </p:cNvPr>
          <p:cNvSpPr/>
          <p:nvPr/>
        </p:nvSpPr>
        <p:spPr>
          <a:xfrm>
            <a:off x="539552" y="746401"/>
            <a:ext cx="6462464" cy="341632"/>
          </a:xfrm>
          <a:prstGeom prst="rect">
            <a:avLst/>
          </a:prstGeom>
        </p:spPr>
        <p:txBody>
          <a:bodyPr wrap="square">
            <a:spAutoFit/>
          </a:bodyPr>
          <a:lstStyle/>
          <a:p>
            <a:pPr>
              <a:lnSpc>
                <a:spcPct val="90000"/>
              </a:lnSpc>
              <a:buFont typeface="Wingdings" panose="05000000000000000000" pitchFamily="2" charset="2"/>
              <a:buNone/>
            </a:pPr>
            <a:r>
              <a:rPr lang="ru-RU" altLang="sr-Latn-RS" dirty="0">
                <a:solidFill>
                  <a:schemeClr val="accent2"/>
                </a:solidFill>
                <a:effectLst>
                  <a:outerShdw blurRad="38100" dist="38100" dir="2700000" algn="tl">
                    <a:srgbClr val="C0C0C0"/>
                  </a:outerShdw>
                </a:effectLst>
                <a:latin typeface="Comic Sans MS" panose="030F0702030302020204" pitchFamily="66" charset="0"/>
              </a:rPr>
              <a:t>Активне мере заштите од мраза - </a:t>
            </a:r>
            <a:r>
              <a:rPr lang="sr-Cyrl-RS" altLang="sr-Latn-RS" dirty="0">
                <a:solidFill>
                  <a:srgbClr val="0070C0"/>
                </a:solidFill>
                <a:effectLst>
                  <a:outerShdw blurRad="38100" dist="38100" dir="2700000" algn="tl">
                    <a:srgbClr val="C0C0C0"/>
                  </a:outerShdw>
                </a:effectLst>
                <a:latin typeface="Comic Sans MS" panose="030F0702030302020204" pitchFamily="66" charset="0"/>
              </a:rPr>
              <a:t>додавање топлоте</a:t>
            </a:r>
          </a:p>
        </p:txBody>
      </p:sp>
      <p:sp>
        <p:nvSpPr>
          <p:cNvPr id="7" name="Rectangle 6">
            <a:extLst>
              <a:ext uri="{FF2B5EF4-FFF2-40B4-BE49-F238E27FC236}">
                <a16:creationId xmlns:a16="http://schemas.microsoft.com/office/drawing/2014/main" id="{2881484A-CF4E-4F96-9FBB-E93914F2E792}"/>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pic>
        <p:nvPicPr>
          <p:cNvPr id="3" name="Picture 2">
            <a:extLst>
              <a:ext uri="{FF2B5EF4-FFF2-40B4-BE49-F238E27FC236}">
                <a16:creationId xmlns:a16="http://schemas.microsoft.com/office/drawing/2014/main" id="{8F774B12-6204-4436-9CC9-C51F3D4B956E}"/>
              </a:ext>
            </a:extLst>
          </p:cNvPr>
          <p:cNvPicPr>
            <a:picLocks noChangeAspect="1"/>
          </p:cNvPicPr>
          <p:nvPr/>
        </p:nvPicPr>
        <p:blipFill>
          <a:blip r:embed="rId2"/>
          <a:stretch>
            <a:fillRect/>
          </a:stretch>
        </p:blipFill>
        <p:spPr>
          <a:xfrm>
            <a:off x="275109" y="4297461"/>
            <a:ext cx="3495675" cy="2295525"/>
          </a:xfrm>
          <a:prstGeom prst="rect">
            <a:avLst/>
          </a:prstGeom>
        </p:spPr>
      </p:pic>
      <p:pic>
        <p:nvPicPr>
          <p:cNvPr id="4" name="Picture 3">
            <a:extLst>
              <a:ext uri="{FF2B5EF4-FFF2-40B4-BE49-F238E27FC236}">
                <a16:creationId xmlns:a16="http://schemas.microsoft.com/office/drawing/2014/main" id="{403B1A9D-F0A7-4220-8405-444C9CFEB995}"/>
              </a:ext>
            </a:extLst>
          </p:cNvPr>
          <p:cNvPicPr>
            <a:picLocks noChangeAspect="1"/>
          </p:cNvPicPr>
          <p:nvPr/>
        </p:nvPicPr>
        <p:blipFill>
          <a:blip r:embed="rId3"/>
          <a:stretch>
            <a:fillRect/>
          </a:stretch>
        </p:blipFill>
        <p:spPr>
          <a:xfrm>
            <a:off x="3851920" y="2459136"/>
            <a:ext cx="5191125" cy="4133850"/>
          </a:xfrm>
          <a:prstGeom prst="rect">
            <a:avLst/>
          </a:prstGeom>
        </p:spPr>
      </p:pic>
      <p:sp>
        <p:nvSpPr>
          <p:cNvPr id="5" name="Slide Number Placeholder 4">
            <a:extLst>
              <a:ext uri="{FF2B5EF4-FFF2-40B4-BE49-F238E27FC236}">
                <a16:creationId xmlns:a16="http://schemas.microsoft.com/office/drawing/2014/main" id="{894FDC91-3967-4797-9D92-3676185D7CF5}"/>
              </a:ext>
            </a:extLst>
          </p:cNvPr>
          <p:cNvSpPr>
            <a:spLocks noGrp="1"/>
          </p:cNvSpPr>
          <p:nvPr>
            <p:ph type="sldNum" sz="quarter" idx="12"/>
          </p:nvPr>
        </p:nvSpPr>
        <p:spPr/>
        <p:txBody>
          <a:bodyPr/>
          <a:lstStyle/>
          <a:p>
            <a:pPr>
              <a:defRPr/>
            </a:pPr>
            <a:fld id="{4FBFAB64-95C5-4D00-9652-240B3DBF248E}" type="slidenum">
              <a:rPr lang="en-US" smtClean="0"/>
              <a:pPr>
                <a:defRPr/>
              </a:pPr>
              <a:t>24</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969574-3BE3-442A-BD80-992B838BB59D}"/>
              </a:ext>
            </a:extLst>
          </p:cNvPr>
          <p:cNvPicPr>
            <a:picLocks noChangeAspect="1"/>
          </p:cNvPicPr>
          <p:nvPr/>
        </p:nvPicPr>
        <p:blipFill>
          <a:blip r:embed="rId2"/>
          <a:stretch>
            <a:fillRect/>
          </a:stretch>
        </p:blipFill>
        <p:spPr>
          <a:xfrm>
            <a:off x="1115616" y="761901"/>
            <a:ext cx="7496175" cy="3800475"/>
          </a:xfrm>
          <a:prstGeom prst="rect">
            <a:avLst/>
          </a:prstGeom>
        </p:spPr>
      </p:pic>
      <p:sp>
        <p:nvSpPr>
          <p:cNvPr id="244740" name="Rectangle 4">
            <a:extLst>
              <a:ext uri="{FF2B5EF4-FFF2-40B4-BE49-F238E27FC236}">
                <a16:creationId xmlns:a16="http://schemas.microsoft.com/office/drawing/2014/main" id="{56670FE9-5773-4274-986E-25EC8611EC5C}"/>
              </a:ext>
            </a:extLst>
          </p:cNvPr>
          <p:cNvSpPr>
            <a:spLocks noGrp="1" noChangeArrowheads="1"/>
          </p:cNvSpPr>
          <p:nvPr>
            <p:ph type="body" idx="1"/>
          </p:nvPr>
        </p:nvSpPr>
        <p:spPr>
          <a:xfrm>
            <a:off x="228600" y="4554533"/>
            <a:ext cx="4343400" cy="2042820"/>
          </a:xfrm>
        </p:spPr>
        <p:txBody>
          <a:bodyPr/>
          <a:lstStyle/>
          <a:p>
            <a:pPr marL="0" indent="0" algn="just">
              <a:buNone/>
            </a:pPr>
            <a:r>
              <a:rPr lang="ru-RU" altLang="sr-Latn-RS" sz="1400" dirty="0">
                <a:solidFill>
                  <a:srgbClr val="008000"/>
                </a:solidFill>
                <a:effectLst>
                  <a:outerShdw blurRad="38100" dist="38100" dir="2700000" algn="tl">
                    <a:srgbClr val="C0C0C0"/>
                  </a:outerShdw>
                </a:effectLst>
                <a:latin typeface="Comic Sans MS" panose="030F0702030302020204" pitchFamily="66" charset="0"/>
              </a:rPr>
              <a:t>машине за ветар </a:t>
            </a:r>
            <a:r>
              <a:rPr lang="ru-RU" altLang="sr-Latn-RS" sz="1400" dirty="0">
                <a:solidFill>
                  <a:srgbClr val="0070C0"/>
                </a:solidFill>
                <a:effectLst>
                  <a:outerShdw blurRad="38100" dist="38100" dir="2700000" algn="tl">
                    <a:srgbClr val="C0C0C0"/>
                  </a:outerShdw>
                </a:effectLst>
                <a:latin typeface="Comic Sans MS" panose="030F0702030302020204" pitchFamily="66" charset="0"/>
              </a:rPr>
              <a:t>(мешају ваздух) –Мешањем топлијег ваздуха из виших слојева са хладнијим ваздухом при тлу смањују висину инверзије. Ефикасност зависи топографије воћњака, висине слоја инверзије и јачине инверзије. У зависности од услова и топографије, машине за ветар обезбеђују повећање температуре за око 2</a:t>
            </a:r>
            <a:r>
              <a:rPr lang="en-GB" altLang="sr-Latn-RS" sz="1400" b="1" baseline="30000" dirty="0">
                <a:solidFill>
                  <a:srgbClr val="0070C0"/>
                </a:solidFill>
                <a:latin typeface="Georgia" panose="02040502050405020303" pitchFamily="18" charset="0"/>
                <a:cs typeface="Times New Roman" panose="02020603050405020304" pitchFamily="18" charset="0"/>
              </a:rPr>
              <a:t> o</a:t>
            </a:r>
            <a:r>
              <a:rPr lang="sr-Latn-CS" altLang="sr-Latn-RS" sz="1400" b="1" dirty="0">
                <a:solidFill>
                  <a:srgbClr val="0070C0"/>
                </a:solidFill>
                <a:latin typeface="Georgia" panose="02040502050405020303" pitchFamily="18" charset="0"/>
                <a:cs typeface="Times New Roman" panose="02020603050405020304" pitchFamily="18" charset="0"/>
              </a:rPr>
              <a:t>C</a:t>
            </a:r>
            <a:r>
              <a:rPr lang="ru-RU" altLang="sr-Latn-RS" sz="1400" dirty="0">
                <a:solidFill>
                  <a:srgbClr val="0070C0"/>
                </a:solidFill>
                <a:effectLst>
                  <a:outerShdw blurRad="38100" dist="38100" dir="2700000" algn="tl">
                    <a:srgbClr val="C0C0C0"/>
                  </a:outerShdw>
                </a:effectLst>
                <a:latin typeface="Comic Sans MS" panose="030F0702030302020204" pitchFamily="66" charset="0"/>
              </a:rPr>
              <a:t> и то на површини од 4-5 хектара</a:t>
            </a:r>
            <a:endParaRPr lang="sr-Latn-CS" altLang="sr-Latn-RS" sz="1400" dirty="0">
              <a:solidFill>
                <a:srgbClr val="0070C0"/>
              </a:solidFill>
              <a:effectLst>
                <a:outerShdw blurRad="38100" dist="38100" dir="2700000" algn="tl">
                  <a:srgbClr val="C0C0C0"/>
                </a:outerShdw>
              </a:effectLst>
              <a:latin typeface="Comic Sans MS" panose="030F0702030302020204" pitchFamily="66" charset="0"/>
            </a:endParaRPr>
          </a:p>
        </p:txBody>
      </p:sp>
      <p:sp>
        <p:nvSpPr>
          <p:cNvPr id="244742" name="Rectangle 6">
            <a:extLst>
              <a:ext uri="{FF2B5EF4-FFF2-40B4-BE49-F238E27FC236}">
                <a16:creationId xmlns:a16="http://schemas.microsoft.com/office/drawing/2014/main" id="{C225C154-84B6-459A-A448-70B2579EB010}"/>
              </a:ext>
            </a:extLst>
          </p:cNvPr>
          <p:cNvSpPr>
            <a:spLocks noChangeArrowheads="1"/>
          </p:cNvSpPr>
          <p:nvPr/>
        </p:nvSpPr>
        <p:spPr bwMode="auto">
          <a:xfrm>
            <a:off x="4551819" y="4758829"/>
            <a:ext cx="4536504" cy="130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lnSpc>
                <a:spcPct val="80000"/>
              </a:lnSpc>
              <a:spcBef>
                <a:spcPct val="20000"/>
              </a:spcBef>
              <a:buClr>
                <a:schemeClr val="bg2"/>
              </a:buClr>
              <a:buSzPct val="75000"/>
              <a:buFont typeface="Wingdings" panose="05000000000000000000" pitchFamily="2" charset="2"/>
              <a:buNone/>
            </a:pPr>
            <a:r>
              <a:rPr lang="ru-RU" altLang="sr-Latn-RS" sz="1400" dirty="0">
                <a:solidFill>
                  <a:srgbClr val="008000"/>
                </a:solidFill>
                <a:effectLst>
                  <a:outerShdw blurRad="38100" dist="38100" dir="2700000" algn="tl">
                    <a:srgbClr val="C0C0C0"/>
                  </a:outerShdw>
                </a:effectLst>
                <a:latin typeface="Comic Sans MS" panose="030F0702030302020204" pitchFamily="66" charset="0"/>
              </a:rPr>
              <a:t>Стандардне машине за прављење ветра имају ефективни радијус деловања од око 90-120 м, у зависности од снаге машине. Удари природног ветра ће с једне стране смањити, а са друге повећати радијус деловања машине. Ефективна турбуленција машина за прављење ветра реткоп прелзи раздаљину од 150 м. </a:t>
            </a:r>
            <a:endParaRPr lang="sr-Latn-CS" altLang="sr-Latn-RS" sz="1400" dirty="0">
              <a:solidFill>
                <a:srgbClr val="008000"/>
              </a:solidFill>
              <a:effectLst>
                <a:outerShdw blurRad="38100" dist="38100" dir="2700000" algn="tl">
                  <a:srgbClr val="C0C0C0"/>
                </a:outerShdw>
              </a:effectLst>
              <a:latin typeface="Comic Sans MS" panose="030F0702030302020204" pitchFamily="66" charset="0"/>
            </a:endParaRPr>
          </a:p>
        </p:txBody>
      </p:sp>
      <p:sp>
        <p:nvSpPr>
          <p:cNvPr id="7" name="Rectangle 6">
            <a:extLst>
              <a:ext uri="{FF2B5EF4-FFF2-40B4-BE49-F238E27FC236}">
                <a16:creationId xmlns:a16="http://schemas.microsoft.com/office/drawing/2014/main" id="{E132630B-C160-4160-95D5-CA1E6742DFC9}"/>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8" name="Rectangle 7">
            <a:extLst>
              <a:ext uri="{FF2B5EF4-FFF2-40B4-BE49-F238E27FC236}">
                <a16:creationId xmlns:a16="http://schemas.microsoft.com/office/drawing/2014/main" id="{30FB898A-A987-49EA-BB26-D7CCD75888F5}"/>
              </a:ext>
            </a:extLst>
          </p:cNvPr>
          <p:cNvSpPr/>
          <p:nvPr/>
        </p:nvSpPr>
        <p:spPr>
          <a:xfrm>
            <a:off x="244110" y="341787"/>
            <a:ext cx="6462464" cy="341632"/>
          </a:xfrm>
          <a:prstGeom prst="rect">
            <a:avLst/>
          </a:prstGeom>
        </p:spPr>
        <p:txBody>
          <a:bodyPr wrap="square">
            <a:spAutoFit/>
          </a:bodyPr>
          <a:lstStyle/>
          <a:p>
            <a:pPr>
              <a:lnSpc>
                <a:spcPct val="90000"/>
              </a:lnSpc>
              <a:buFont typeface="Wingdings" panose="05000000000000000000" pitchFamily="2" charset="2"/>
              <a:buNone/>
            </a:pPr>
            <a:r>
              <a:rPr lang="ru-RU" altLang="sr-Latn-RS" dirty="0">
                <a:solidFill>
                  <a:schemeClr val="accent2"/>
                </a:solidFill>
                <a:effectLst>
                  <a:outerShdw blurRad="38100" dist="38100" dir="2700000" algn="tl">
                    <a:srgbClr val="C0C0C0"/>
                  </a:outerShdw>
                </a:effectLst>
                <a:latin typeface="Comic Sans MS" panose="030F0702030302020204" pitchFamily="66" charset="0"/>
              </a:rPr>
              <a:t>Активне мере заштите од мраза – </a:t>
            </a:r>
            <a:r>
              <a:rPr lang="sr-Cyrl-RS" altLang="sr-Latn-RS" dirty="0">
                <a:solidFill>
                  <a:srgbClr val="0070C0"/>
                </a:solidFill>
                <a:effectLst>
                  <a:outerShdw blurRad="38100" dist="38100" dir="2700000" algn="tl">
                    <a:srgbClr val="C0C0C0"/>
                  </a:outerShdw>
                </a:effectLst>
                <a:latin typeface="Comic Sans MS" panose="030F0702030302020204" pitchFamily="66" charset="0"/>
              </a:rPr>
              <a:t>мешање ваздуха</a:t>
            </a:r>
          </a:p>
        </p:txBody>
      </p:sp>
      <p:sp>
        <p:nvSpPr>
          <p:cNvPr id="3" name="Slide Number Placeholder 2">
            <a:extLst>
              <a:ext uri="{FF2B5EF4-FFF2-40B4-BE49-F238E27FC236}">
                <a16:creationId xmlns:a16="http://schemas.microsoft.com/office/drawing/2014/main" id="{E7F3DC29-4BD9-4BC3-957E-A2AFD4089AD2}"/>
              </a:ext>
            </a:extLst>
          </p:cNvPr>
          <p:cNvSpPr>
            <a:spLocks noGrp="1"/>
          </p:cNvSpPr>
          <p:nvPr>
            <p:ph type="sldNum" sz="quarter" idx="12"/>
          </p:nvPr>
        </p:nvSpPr>
        <p:spPr/>
        <p:txBody>
          <a:bodyPr/>
          <a:lstStyle/>
          <a:p>
            <a:pPr>
              <a:defRPr/>
            </a:pPr>
            <a:fld id="{4FBFAB64-95C5-4D00-9652-240B3DBF248E}" type="slidenum">
              <a:rPr lang="en-US" smtClean="0"/>
              <a:pPr>
                <a:defRPr/>
              </a:pPr>
              <a:t>25</a:t>
            </a:fld>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7" name="Rectangle 5">
            <a:extLst>
              <a:ext uri="{FF2B5EF4-FFF2-40B4-BE49-F238E27FC236}">
                <a16:creationId xmlns:a16="http://schemas.microsoft.com/office/drawing/2014/main" id="{1DED4EAC-126C-4C4F-811F-04DBB15279C4}"/>
              </a:ext>
            </a:extLst>
          </p:cNvPr>
          <p:cNvSpPr>
            <a:spLocks noGrp="1" noChangeArrowheads="1"/>
          </p:cNvSpPr>
          <p:nvPr>
            <p:ph type="body" idx="1"/>
          </p:nvPr>
        </p:nvSpPr>
        <p:spPr>
          <a:xfrm>
            <a:off x="471724" y="1816159"/>
            <a:ext cx="8229600" cy="1642120"/>
          </a:xfrm>
        </p:spPr>
        <p:txBody>
          <a:bodyPr/>
          <a:lstStyle/>
          <a:p>
            <a:pPr>
              <a:buFont typeface="Wingdings" panose="05000000000000000000" pitchFamily="2" charset="2"/>
              <a:buNone/>
            </a:pPr>
            <a:r>
              <a:rPr lang="sr-Cyrl-RS" altLang="sr-Latn-RS" sz="1800" dirty="0">
                <a:solidFill>
                  <a:srgbClr val="008000"/>
                </a:solidFill>
                <a:effectLst>
                  <a:outerShdw blurRad="38100" dist="38100" dir="2700000" algn="tl">
                    <a:srgbClr val="C0C0C0"/>
                  </a:outerShdw>
                </a:effectLst>
                <a:latin typeface="Comic Sans MS" panose="030F0702030302020204" pitchFamily="66" charset="0"/>
              </a:rPr>
              <a:t>Контрола мраза запрашивањем укључује три различита концепта:</a:t>
            </a:r>
          </a:p>
          <a:p>
            <a:pPr>
              <a:buFont typeface="Wingdings" panose="05000000000000000000" pitchFamily="2" charset="2"/>
              <a:buNone/>
            </a:pPr>
            <a:r>
              <a:rPr lang="sr-Cyrl-RS" altLang="sr-Latn-RS" sz="1800" dirty="0">
                <a:solidFill>
                  <a:srgbClr val="008000"/>
                </a:solidFill>
                <a:effectLst>
                  <a:outerShdw blurRad="38100" dist="38100" dir="2700000" algn="tl">
                    <a:srgbClr val="C0C0C0"/>
                  </a:outerShdw>
                </a:effectLst>
                <a:latin typeface="Comic Sans MS" panose="030F0702030302020204" pitchFamily="66" charset="0"/>
              </a:rPr>
              <a:t>Прскање за одлагање цветања до неког стадијума развоја</a:t>
            </a:r>
          </a:p>
          <a:p>
            <a:pPr>
              <a:buFont typeface="Wingdings" panose="05000000000000000000" pitchFamily="2" charset="2"/>
              <a:buNone/>
            </a:pPr>
            <a:r>
              <a:rPr lang="sr-Cyrl-RS" altLang="sr-Latn-RS" sz="1800" dirty="0">
                <a:solidFill>
                  <a:srgbClr val="008000"/>
                </a:solidFill>
                <a:effectLst>
                  <a:outerShdw blurRad="38100" dist="38100" dir="2700000" algn="tl">
                    <a:srgbClr val="C0C0C0"/>
                  </a:outerShdw>
                </a:effectLst>
                <a:latin typeface="Comic Sans MS" panose="030F0702030302020204" pitchFamily="66" charset="0"/>
              </a:rPr>
              <a:t>Прскање крошње током мраза ради спречавања ошрећења</a:t>
            </a:r>
          </a:p>
          <a:p>
            <a:pPr>
              <a:buFont typeface="Wingdings" panose="05000000000000000000" pitchFamily="2" charset="2"/>
              <a:buNone/>
            </a:pPr>
            <a:r>
              <a:rPr lang="sr-Cyrl-RS" altLang="sr-Latn-RS" sz="1800" dirty="0">
                <a:solidFill>
                  <a:srgbClr val="008000"/>
                </a:solidFill>
                <a:effectLst>
                  <a:outerShdw blurRad="38100" dist="38100" dir="2700000" algn="tl">
                    <a:srgbClr val="C0C0C0"/>
                  </a:outerShdw>
                </a:effectLst>
                <a:latin typeface="Comic Sans MS" panose="030F0702030302020204" pitchFamily="66" charset="0"/>
              </a:rPr>
              <a:t>Прскања корена током мраза ради спречавања оштећења</a:t>
            </a:r>
            <a:endParaRPr lang="en-US" altLang="sr-Latn-RS" sz="1800" dirty="0">
              <a:solidFill>
                <a:srgbClr val="008000"/>
              </a:solidFill>
              <a:effectLst>
                <a:outerShdw blurRad="38100" dist="38100" dir="2700000" algn="tl">
                  <a:srgbClr val="C0C0C0"/>
                </a:outerShdw>
              </a:effectLst>
              <a:latin typeface="Comic Sans MS" panose="030F0702030302020204" pitchFamily="66" charset="0"/>
            </a:endParaRPr>
          </a:p>
        </p:txBody>
      </p:sp>
      <p:sp>
        <p:nvSpPr>
          <p:cNvPr id="5" name="Rectangle 4">
            <a:extLst>
              <a:ext uri="{FF2B5EF4-FFF2-40B4-BE49-F238E27FC236}">
                <a16:creationId xmlns:a16="http://schemas.microsoft.com/office/drawing/2014/main" id="{FAE5A74D-7837-44EA-B263-127196FE0E8A}"/>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Мраз</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2" name="Slide Number Placeholder 1">
            <a:extLst>
              <a:ext uri="{FF2B5EF4-FFF2-40B4-BE49-F238E27FC236}">
                <a16:creationId xmlns:a16="http://schemas.microsoft.com/office/drawing/2014/main" id="{EE56A9C8-F5B5-418D-AC41-03ABB59E0161}"/>
              </a:ext>
            </a:extLst>
          </p:cNvPr>
          <p:cNvSpPr>
            <a:spLocks noGrp="1"/>
          </p:cNvSpPr>
          <p:nvPr>
            <p:ph type="sldNum" sz="quarter" idx="12"/>
          </p:nvPr>
        </p:nvSpPr>
        <p:spPr/>
        <p:txBody>
          <a:bodyPr/>
          <a:lstStyle/>
          <a:p>
            <a:pPr>
              <a:defRPr/>
            </a:pPr>
            <a:fld id="{4FBFAB64-95C5-4D00-9652-240B3DBF248E}" type="slidenum">
              <a:rPr lang="en-US" smtClean="0"/>
              <a:pPr>
                <a:defRPr/>
              </a:pPr>
              <a:t>26</a:t>
            </a:fld>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4CCBA22-7B6B-4CC0-A62D-1EB2CC30054C}"/>
              </a:ext>
            </a:extLst>
          </p:cNvPr>
          <p:cNvSpPr>
            <a:spLocks noGrp="1" noChangeArrowheads="1"/>
          </p:cNvSpPr>
          <p:nvPr>
            <p:ph type="ctrTitle"/>
          </p:nvPr>
        </p:nvSpPr>
        <p:spPr/>
        <p:txBody>
          <a:bodyPr/>
          <a:lstStyle/>
          <a:p>
            <a:r>
              <a:rPr lang="sr-Cyrl-RS" altLang="sr-Latn-RS" sz="4800" b="1" i="1" dirty="0">
                <a:effectLst>
                  <a:outerShdw blurRad="38100" dist="38100" dir="2700000" algn="tl">
                    <a:srgbClr val="C0C0C0"/>
                  </a:outerShdw>
                </a:effectLst>
                <a:latin typeface="Georgia" panose="02040502050405020303" pitchFamily="18" charset="0"/>
              </a:rPr>
              <a:t>Град</a:t>
            </a:r>
            <a:endParaRPr lang="en-US" altLang="sr-Latn-RS" sz="4800" b="1" i="1" dirty="0">
              <a:solidFill>
                <a:schemeClr val="accent2"/>
              </a:solidFill>
              <a:effectLst>
                <a:outerShdw blurRad="38100" dist="38100" dir="2700000" algn="tl">
                  <a:srgbClr val="C0C0C0"/>
                </a:outerShdw>
              </a:effectLst>
              <a:latin typeface="Georgia" panose="02040502050405020303" pitchFamily="18" charset="0"/>
            </a:endParaRPr>
          </a:p>
        </p:txBody>
      </p:sp>
      <p:sp>
        <p:nvSpPr>
          <p:cNvPr id="2" name="Slide Number Placeholder 1">
            <a:extLst>
              <a:ext uri="{FF2B5EF4-FFF2-40B4-BE49-F238E27FC236}">
                <a16:creationId xmlns:a16="http://schemas.microsoft.com/office/drawing/2014/main" id="{33F81174-BA23-43C6-A4B9-C407F6227A4D}"/>
              </a:ext>
            </a:extLst>
          </p:cNvPr>
          <p:cNvSpPr>
            <a:spLocks noGrp="1"/>
          </p:cNvSpPr>
          <p:nvPr>
            <p:ph type="sldNum" sz="quarter" idx="12"/>
          </p:nvPr>
        </p:nvSpPr>
        <p:spPr/>
        <p:txBody>
          <a:bodyPr/>
          <a:lstStyle/>
          <a:p>
            <a:pPr>
              <a:defRPr/>
            </a:pPr>
            <a:fld id="{6F33EDED-E5C3-4863-B317-111C61A6836C}" type="slidenum">
              <a:rPr lang="en-US" smtClean="0"/>
              <a:pPr>
                <a:defRPr/>
              </a:pPr>
              <a:t>3</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603" name="Picture 19">
            <a:hlinkClick r:id="rId2"/>
            <a:extLst>
              <a:ext uri="{FF2B5EF4-FFF2-40B4-BE49-F238E27FC236}">
                <a16:creationId xmlns:a16="http://schemas.microsoft.com/office/drawing/2014/main" id="{1481F65C-7EEE-4B0F-B6E5-678258F733E4}"/>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3400" y="762000"/>
            <a:ext cx="8120063" cy="54102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5">
            <a:extLst>
              <a:ext uri="{FF2B5EF4-FFF2-40B4-BE49-F238E27FC236}">
                <a16:creationId xmlns:a16="http://schemas.microsoft.com/office/drawing/2014/main" id="{81B5827E-0796-45D2-B862-C4C5F8EAAE5E}"/>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Град</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2" name="Slide Number Placeholder 1">
            <a:extLst>
              <a:ext uri="{FF2B5EF4-FFF2-40B4-BE49-F238E27FC236}">
                <a16:creationId xmlns:a16="http://schemas.microsoft.com/office/drawing/2014/main" id="{3542442B-BB93-45F6-9865-5FAB39C0E0BF}"/>
              </a:ext>
            </a:extLst>
          </p:cNvPr>
          <p:cNvSpPr>
            <a:spLocks noGrp="1"/>
          </p:cNvSpPr>
          <p:nvPr>
            <p:ph type="sldNum" sz="quarter" idx="11"/>
          </p:nvPr>
        </p:nvSpPr>
        <p:spPr/>
        <p:txBody>
          <a:bodyPr/>
          <a:lstStyle/>
          <a:p>
            <a:fld id="{A45EAF02-F157-4381-BD39-4904E29A7CB5}" type="slidenum">
              <a:rPr lang="en-US" altLang="sr-Latn-RS" smtClean="0"/>
              <a:pPr/>
              <a:t>4</a:t>
            </a:fld>
            <a:endParaRPr lang="en-US" altLang="sr-Latn-R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7" name="Rectangle 7">
            <a:extLst>
              <a:ext uri="{FF2B5EF4-FFF2-40B4-BE49-F238E27FC236}">
                <a16:creationId xmlns:a16="http://schemas.microsoft.com/office/drawing/2014/main" id="{FE401C8C-EF85-402A-94D2-E33D9ECC9AB6}"/>
              </a:ext>
            </a:extLst>
          </p:cNvPr>
          <p:cNvSpPr>
            <a:spLocks noGrp="1" noChangeArrowheads="1"/>
          </p:cNvSpPr>
          <p:nvPr>
            <p:ph type="body" idx="1"/>
          </p:nvPr>
        </p:nvSpPr>
        <p:spPr>
          <a:xfrm>
            <a:off x="238944" y="579352"/>
            <a:ext cx="8725544" cy="6018000"/>
          </a:xfrm>
        </p:spPr>
        <p:txBody>
          <a:bodyPr/>
          <a:lstStyle/>
          <a:p>
            <a:pPr marL="609600" indent="-609600">
              <a:lnSpc>
                <a:spcPct val="90000"/>
              </a:lnSpc>
              <a:buFont typeface="Wingdings" panose="05000000000000000000" pitchFamily="2" charset="2"/>
              <a:buBlip>
                <a:blip r:embed="rId2"/>
              </a:buBlip>
            </a:pPr>
            <a:r>
              <a:rPr lang="sr-Cyrl-RS" altLang="sr-Latn-RS" sz="1800" dirty="0">
                <a:solidFill>
                  <a:srgbClr val="0070C0"/>
                </a:solidFill>
                <a:latin typeface="Comic Sans MS" panose="030F0702030302020204" pitchFamily="66" charset="0"/>
              </a:rPr>
              <a:t>У току живота</a:t>
            </a:r>
            <a:r>
              <a:rPr lang="sr-Latn-CS" altLang="sr-Latn-RS" sz="1800" dirty="0">
                <a:solidFill>
                  <a:srgbClr val="0070C0"/>
                </a:solidFill>
                <a:latin typeface="Comic Sans MS" panose="030F0702030302020204" pitchFamily="66" charset="0"/>
              </a:rPr>
              <a:t> Cb-a, </a:t>
            </a:r>
            <a:r>
              <a:rPr lang="sr-Cyrl-RS" altLang="sr-Latn-RS" sz="1800" dirty="0">
                <a:solidFill>
                  <a:srgbClr val="0070C0"/>
                </a:solidFill>
                <a:latin typeface="Comic Sans MS" panose="030F0702030302020204" pitchFamily="66" charset="0"/>
              </a:rPr>
              <a:t>проток воде је </a:t>
            </a:r>
            <a:r>
              <a:rPr lang="sr-Latn-CS" altLang="sr-Latn-RS" sz="1800" dirty="0">
                <a:solidFill>
                  <a:srgbClr val="0070C0"/>
                </a:solidFill>
                <a:latin typeface="Comic Sans MS" panose="030F0702030302020204" pitchFamily="66" charset="0"/>
              </a:rPr>
              <a:t>3,5 </a:t>
            </a:r>
            <a:r>
              <a:rPr lang="sr-Cyrl-RS" altLang="sr-Latn-RS" sz="1800" dirty="0">
                <a:solidFill>
                  <a:srgbClr val="0070C0"/>
                </a:solidFill>
                <a:latin typeface="Comic Sans MS" panose="030F0702030302020204" pitchFamily="66" charset="0"/>
              </a:rPr>
              <a:t>милиона тона</a:t>
            </a:r>
            <a:r>
              <a:rPr lang="sr-Latn-CS" altLang="sr-Latn-RS" sz="1800" dirty="0">
                <a:solidFill>
                  <a:srgbClr val="0070C0"/>
                </a:solidFill>
                <a:latin typeface="Comic Sans MS" panose="030F0702030302020204" pitchFamily="66" charset="0"/>
              </a:rPr>
              <a:t>. </a:t>
            </a:r>
            <a:r>
              <a:rPr lang="sr-Cyrl-RS" altLang="sr-Latn-RS" sz="1800" dirty="0">
                <a:solidFill>
                  <a:srgbClr val="0070C0"/>
                </a:solidFill>
                <a:latin typeface="Comic Sans MS" panose="030F0702030302020204" pitchFamily="66" charset="0"/>
              </a:rPr>
              <a:t>Воду усисавају и задржавају узлазне ваздушне струје које достижу брзину преко</a:t>
            </a:r>
            <a:r>
              <a:rPr lang="sr-Latn-CS" altLang="sr-Latn-RS" sz="1800" dirty="0">
                <a:solidFill>
                  <a:srgbClr val="0070C0"/>
                </a:solidFill>
                <a:latin typeface="Comic Sans MS" panose="030F0702030302020204" pitchFamily="66" charset="0"/>
              </a:rPr>
              <a:t> 35 m/s.</a:t>
            </a:r>
            <a:endParaRPr lang="sr-Cyrl-RS" altLang="sr-Latn-RS" sz="1800" dirty="0">
              <a:solidFill>
                <a:srgbClr val="0070C0"/>
              </a:solidFill>
              <a:latin typeface="Comic Sans MS" panose="030F0702030302020204" pitchFamily="66" charset="0"/>
            </a:endParaRPr>
          </a:p>
          <a:p>
            <a:pPr marL="609600" indent="-609600">
              <a:lnSpc>
                <a:spcPct val="90000"/>
              </a:lnSpc>
              <a:buFont typeface="Wingdings" panose="05000000000000000000" pitchFamily="2" charset="2"/>
              <a:buBlip>
                <a:blip r:embed="rId2"/>
              </a:buBlip>
            </a:pPr>
            <a:endParaRPr lang="sr-Cyrl-RS" altLang="sr-Latn-RS" sz="1800" dirty="0">
              <a:solidFill>
                <a:srgbClr val="0070C0"/>
              </a:solidFill>
              <a:latin typeface="Comic Sans MS" panose="030F0702030302020204" pitchFamily="66" charset="0"/>
            </a:endParaRPr>
          </a:p>
          <a:p>
            <a:r>
              <a:rPr lang="en-US" dirty="0"/>
              <a:t>m=</a:t>
            </a:r>
            <a:r>
              <a:rPr lang="en-US" dirty="0">
                <a:solidFill>
                  <a:srgbClr val="0070C0"/>
                </a:solidFill>
              </a:rPr>
              <a:t>3.5 10</a:t>
            </a:r>
            <a:r>
              <a:rPr lang="en-US" baseline="30000" dirty="0">
                <a:solidFill>
                  <a:srgbClr val="0070C0"/>
                </a:solidFill>
              </a:rPr>
              <a:t>9</a:t>
            </a:r>
            <a:r>
              <a:rPr lang="en-US" dirty="0">
                <a:solidFill>
                  <a:srgbClr val="0070C0"/>
                </a:solidFill>
              </a:rPr>
              <a:t> kg</a:t>
            </a:r>
            <a:r>
              <a:rPr lang="en-US" dirty="0"/>
              <a:t>, LT ~ </a:t>
            </a:r>
            <a:r>
              <a:rPr lang="en-US" dirty="0">
                <a:solidFill>
                  <a:srgbClr val="0070C0"/>
                </a:solidFill>
              </a:rPr>
              <a:t>2.5 10</a:t>
            </a:r>
            <a:r>
              <a:rPr lang="en-US" baseline="30000" dirty="0">
                <a:solidFill>
                  <a:srgbClr val="0070C0"/>
                </a:solidFill>
              </a:rPr>
              <a:t>6 </a:t>
            </a:r>
            <a:r>
              <a:rPr lang="en-US" dirty="0">
                <a:solidFill>
                  <a:srgbClr val="0070C0"/>
                </a:solidFill>
              </a:rPr>
              <a:t>J/kg </a:t>
            </a:r>
            <a:r>
              <a:rPr lang="sr-Cyrl-RS" dirty="0">
                <a:solidFill>
                  <a:srgbClr val="0070C0"/>
                </a:solidFill>
              </a:rPr>
              <a:t> =&gt; </a:t>
            </a:r>
            <a:r>
              <a:rPr lang="en-US" dirty="0">
                <a:solidFill>
                  <a:srgbClr val="FF0000"/>
                </a:solidFill>
              </a:rPr>
              <a:t>E~ 10</a:t>
            </a:r>
            <a:r>
              <a:rPr lang="en-US" baseline="30000" dirty="0">
                <a:solidFill>
                  <a:srgbClr val="FF0000"/>
                </a:solidFill>
              </a:rPr>
              <a:t>1</a:t>
            </a:r>
            <a:r>
              <a:rPr lang="sr-Cyrl-RS" baseline="30000" dirty="0">
                <a:solidFill>
                  <a:srgbClr val="FF0000"/>
                </a:solidFill>
              </a:rPr>
              <a:t>6</a:t>
            </a:r>
            <a:r>
              <a:rPr lang="en-US" dirty="0">
                <a:solidFill>
                  <a:srgbClr val="FF0000"/>
                </a:solidFill>
              </a:rPr>
              <a:t>  J</a:t>
            </a:r>
            <a:endParaRPr lang="sr-Latn-RS" dirty="0">
              <a:solidFill>
                <a:srgbClr val="FF0000"/>
              </a:solidFill>
            </a:endParaRPr>
          </a:p>
          <a:p>
            <a:r>
              <a:rPr lang="sr-Cyrl-RS" sz="1800" dirty="0">
                <a:solidFill>
                  <a:srgbClr val="008000"/>
                </a:solidFill>
                <a:latin typeface="Comic Sans MS" panose="030F0702030302020204" pitchFamily="66" charset="0"/>
              </a:rPr>
              <a:t>Енергија атомске бомбе бачене на Хирошиму</a:t>
            </a:r>
            <a:r>
              <a:rPr lang="sr-Cyrl-RS" dirty="0"/>
              <a:t> </a:t>
            </a:r>
            <a:r>
              <a:rPr lang="en-US" dirty="0">
                <a:solidFill>
                  <a:srgbClr val="FF0000"/>
                </a:solidFill>
              </a:rPr>
              <a:t>10</a:t>
            </a:r>
            <a:r>
              <a:rPr lang="en-US" baseline="30000" dirty="0">
                <a:solidFill>
                  <a:srgbClr val="FF0000"/>
                </a:solidFill>
              </a:rPr>
              <a:t>13</a:t>
            </a:r>
            <a:r>
              <a:rPr lang="en-US" dirty="0">
                <a:solidFill>
                  <a:srgbClr val="FF0000"/>
                </a:solidFill>
              </a:rPr>
              <a:t>  J</a:t>
            </a:r>
            <a:endParaRPr lang="sr-Cyrl-RS" altLang="sr-Latn-RS" sz="1800" dirty="0">
              <a:solidFill>
                <a:srgbClr val="0070C0"/>
              </a:solidFill>
              <a:latin typeface="Comic Sans MS" panose="030F0702030302020204" pitchFamily="66" charset="0"/>
            </a:endParaRPr>
          </a:p>
          <a:p>
            <a:pPr marL="609600" indent="-609600">
              <a:lnSpc>
                <a:spcPct val="90000"/>
              </a:lnSpc>
              <a:buFont typeface="Wingdings" panose="05000000000000000000" pitchFamily="2" charset="2"/>
              <a:buBlip>
                <a:blip r:embed="rId2"/>
              </a:buBlip>
            </a:pPr>
            <a:endParaRPr lang="sr-Cyrl-RS" altLang="sr-Latn-RS" sz="1800" dirty="0">
              <a:solidFill>
                <a:srgbClr val="0070C0"/>
              </a:solidFill>
              <a:effectLst>
                <a:outerShdw blurRad="38100" dist="38100" dir="2700000" algn="tl">
                  <a:srgbClr val="C0C0C0"/>
                </a:outerShdw>
              </a:effectLst>
              <a:latin typeface="Comic Sans MS" panose="030F0702030302020204" pitchFamily="66" charset="0"/>
            </a:endParaRPr>
          </a:p>
          <a:p>
            <a:pPr marL="609600" indent="-609600">
              <a:lnSpc>
                <a:spcPct val="90000"/>
              </a:lnSpc>
              <a:buFont typeface="Wingdings" panose="05000000000000000000" pitchFamily="2" charset="2"/>
              <a:buBlip>
                <a:blip r:embed="rId2"/>
              </a:buBlip>
            </a:pPr>
            <a:r>
              <a:rPr lang="sr-Cyrl-RS" altLang="sr-Latn-RS" sz="1800" dirty="0">
                <a:solidFill>
                  <a:srgbClr val="008000"/>
                </a:solidFill>
                <a:effectLst>
                  <a:outerShdw blurRad="38100" dist="38100" dir="2700000" algn="tl">
                    <a:srgbClr val="C0C0C0"/>
                  </a:outerShdw>
                </a:effectLst>
                <a:latin typeface="Comic Sans MS" panose="030F0702030302020204" pitchFamily="66" charset="0"/>
              </a:rPr>
              <a:t>Просторна расподела падања града је таква да град пада у уском и дугачком појасу</a:t>
            </a:r>
          </a:p>
          <a:p>
            <a:pPr marL="609600" indent="-609600">
              <a:lnSpc>
                <a:spcPct val="90000"/>
              </a:lnSpc>
              <a:buFont typeface="Wingdings" panose="05000000000000000000" pitchFamily="2" charset="2"/>
              <a:buBlip>
                <a:blip r:embed="rId2"/>
              </a:buBlip>
            </a:pPr>
            <a:endParaRPr lang="sr-Cyrl-RS" altLang="sr-Latn-RS" sz="1800" dirty="0">
              <a:solidFill>
                <a:srgbClr val="0070C0"/>
              </a:solidFill>
              <a:effectLst>
                <a:outerShdw blurRad="38100" dist="38100" dir="2700000" algn="tl">
                  <a:srgbClr val="C0C0C0"/>
                </a:outerShdw>
              </a:effectLst>
              <a:latin typeface="Comic Sans MS" panose="030F0702030302020204" pitchFamily="66" charset="0"/>
            </a:endParaRPr>
          </a:p>
          <a:p>
            <a:pPr marL="609600" indent="-609600">
              <a:lnSpc>
                <a:spcPct val="90000"/>
              </a:lnSpc>
              <a:buFont typeface="Wingdings" panose="05000000000000000000" pitchFamily="2" charset="2"/>
              <a:buBlip>
                <a:blip r:embed="rId2"/>
              </a:buBlip>
            </a:pPr>
            <a:r>
              <a:rPr lang="sr-Cyrl-RS" altLang="sr-Latn-RS" sz="1800" dirty="0">
                <a:solidFill>
                  <a:srgbClr val="0070C0"/>
                </a:solidFill>
                <a:effectLst>
                  <a:outerShdw blurRad="38100" dist="38100" dir="2700000" algn="tl">
                    <a:srgbClr val="C0C0C0"/>
                  </a:outerShdw>
                </a:effectLst>
                <a:latin typeface="Comic Sans MS" panose="030F0702030302020204" pitchFamily="66" charset="0"/>
              </a:rPr>
              <a:t>Град се најчешће јавља у поподневним часовима и то 50% - 15-20</a:t>
            </a:r>
            <a:r>
              <a:rPr lang="en-US" altLang="sr-Latn-RS" sz="1800" dirty="0">
                <a:solidFill>
                  <a:srgbClr val="0070C0"/>
                </a:solidFill>
                <a:effectLst>
                  <a:outerShdw blurRad="38100" dist="38100" dir="2700000" algn="tl">
                    <a:srgbClr val="C0C0C0"/>
                  </a:outerShdw>
                </a:effectLst>
                <a:latin typeface="Comic Sans MS" panose="030F0702030302020204" pitchFamily="66" charset="0"/>
              </a:rPr>
              <a:t>h</a:t>
            </a:r>
            <a:r>
              <a:rPr lang="sr-Cyrl-RS" altLang="sr-Latn-RS" sz="1800" dirty="0">
                <a:solidFill>
                  <a:srgbClr val="0070C0"/>
                </a:solidFill>
                <a:effectLst>
                  <a:outerShdw blurRad="38100" dist="38100" dir="2700000" algn="tl">
                    <a:srgbClr val="C0C0C0"/>
                  </a:outerShdw>
                </a:effectLst>
                <a:latin typeface="Comic Sans MS" panose="030F0702030302020204" pitchFamily="66" charset="0"/>
              </a:rPr>
              <a:t>, 20% - 12-15</a:t>
            </a:r>
            <a:r>
              <a:rPr lang="en-US" altLang="sr-Latn-RS" sz="1800" dirty="0">
                <a:solidFill>
                  <a:srgbClr val="0070C0"/>
                </a:solidFill>
                <a:effectLst>
                  <a:outerShdw blurRad="38100" dist="38100" dir="2700000" algn="tl">
                    <a:srgbClr val="C0C0C0"/>
                  </a:outerShdw>
                </a:effectLst>
                <a:latin typeface="Comic Sans MS" panose="030F0702030302020204" pitchFamily="66" charset="0"/>
              </a:rPr>
              <a:t>h</a:t>
            </a:r>
            <a:r>
              <a:rPr lang="sr-Cyrl-RS" altLang="sr-Latn-RS" sz="1800" dirty="0">
                <a:solidFill>
                  <a:srgbClr val="0070C0"/>
                </a:solidFill>
                <a:effectLst>
                  <a:outerShdw blurRad="38100" dist="38100" dir="2700000" algn="tl">
                    <a:srgbClr val="C0C0C0"/>
                  </a:outerShdw>
                </a:effectLst>
                <a:latin typeface="Comic Sans MS" panose="030F0702030302020204" pitchFamily="66" charset="0"/>
              </a:rPr>
              <a:t>, 13% - 20-01</a:t>
            </a:r>
            <a:r>
              <a:rPr lang="en-US" altLang="sr-Latn-RS" sz="1800" dirty="0">
                <a:solidFill>
                  <a:srgbClr val="0070C0"/>
                </a:solidFill>
                <a:effectLst>
                  <a:outerShdw blurRad="38100" dist="38100" dir="2700000" algn="tl">
                    <a:srgbClr val="C0C0C0"/>
                  </a:outerShdw>
                </a:effectLst>
                <a:latin typeface="Comic Sans MS" panose="030F0702030302020204" pitchFamily="66" charset="0"/>
              </a:rPr>
              <a:t>h</a:t>
            </a:r>
            <a:endParaRPr lang="sr-Cyrl-RS" altLang="sr-Latn-RS" sz="1800" dirty="0">
              <a:solidFill>
                <a:srgbClr val="0070C0"/>
              </a:solidFill>
              <a:effectLst>
                <a:outerShdw blurRad="38100" dist="38100" dir="2700000" algn="tl">
                  <a:srgbClr val="C0C0C0"/>
                </a:outerShdw>
              </a:effectLst>
              <a:latin typeface="Comic Sans MS" panose="030F0702030302020204" pitchFamily="66" charset="0"/>
            </a:endParaRPr>
          </a:p>
          <a:p>
            <a:pPr marL="609600" indent="-609600">
              <a:lnSpc>
                <a:spcPct val="90000"/>
              </a:lnSpc>
              <a:buFont typeface="Wingdings" panose="05000000000000000000" pitchFamily="2" charset="2"/>
              <a:buBlip>
                <a:blip r:embed="rId2"/>
              </a:buBlip>
            </a:pPr>
            <a:endParaRPr lang="sr-Cyrl-RS" altLang="sr-Latn-RS" sz="1800" dirty="0">
              <a:solidFill>
                <a:srgbClr val="0070C0"/>
              </a:solidFill>
              <a:effectLst>
                <a:outerShdw blurRad="38100" dist="38100" dir="2700000" algn="tl">
                  <a:srgbClr val="C0C0C0"/>
                </a:outerShdw>
              </a:effectLst>
              <a:latin typeface="Comic Sans MS" panose="030F0702030302020204" pitchFamily="66" charset="0"/>
            </a:endParaRPr>
          </a:p>
          <a:p>
            <a:pPr marL="609600" indent="-609600">
              <a:lnSpc>
                <a:spcPct val="90000"/>
              </a:lnSpc>
              <a:buFont typeface="Wingdings" panose="05000000000000000000" pitchFamily="2" charset="2"/>
              <a:buBlip>
                <a:blip r:embed="rId2"/>
              </a:buBlip>
            </a:pPr>
            <a:r>
              <a:rPr lang="sr-Cyrl-RS" altLang="sr-Latn-RS" sz="1800" dirty="0">
                <a:solidFill>
                  <a:srgbClr val="008000"/>
                </a:solidFill>
                <a:effectLst>
                  <a:outerShdw blurRad="38100" dist="38100" dir="2700000" algn="tl">
                    <a:srgbClr val="C0C0C0"/>
                  </a:outerShdw>
                </a:effectLst>
                <a:latin typeface="Comic Sans MS" panose="030F0702030302020204" pitchFamily="66" charset="0"/>
              </a:rPr>
              <a:t>Просечно трајање падања града је мање од 15 минута. </a:t>
            </a:r>
          </a:p>
          <a:p>
            <a:pPr marL="609600" indent="-609600">
              <a:lnSpc>
                <a:spcPct val="90000"/>
              </a:lnSpc>
              <a:buFont typeface="Wingdings" panose="05000000000000000000" pitchFamily="2" charset="2"/>
              <a:buBlip>
                <a:blip r:embed="rId2"/>
              </a:buBlip>
            </a:pPr>
            <a:endParaRPr lang="sr-Cyrl-RS" altLang="sr-Latn-RS" sz="1800" dirty="0">
              <a:solidFill>
                <a:srgbClr val="0070C0"/>
              </a:solidFill>
              <a:effectLst>
                <a:outerShdw blurRad="38100" dist="38100" dir="2700000" algn="tl">
                  <a:srgbClr val="C0C0C0"/>
                </a:outerShdw>
              </a:effectLst>
              <a:latin typeface="Comic Sans MS" panose="030F0702030302020204" pitchFamily="66" charset="0"/>
            </a:endParaRPr>
          </a:p>
          <a:p>
            <a:pPr marL="609600" indent="-609600">
              <a:lnSpc>
                <a:spcPct val="90000"/>
              </a:lnSpc>
              <a:buFont typeface="Wingdings" panose="05000000000000000000" pitchFamily="2" charset="2"/>
              <a:buBlip>
                <a:blip r:embed="rId2"/>
              </a:buBlip>
            </a:pPr>
            <a:r>
              <a:rPr lang="sr-Cyrl-RS" altLang="sr-Latn-RS" sz="1800" dirty="0">
                <a:solidFill>
                  <a:srgbClr val="0070C0"/>
                </a:solidFill>
                <a:effectLst>
                  <a:outerShdw blurRad="38100" dist="38100" dir="2700000" algn="tl">
                    <a:srgbClr val="C0C0C0"/>
                  </a:outerShdw>
                </a:effectLst>
                <a:latin typeface="Comic Sans MS" panose="030F0702030302020204" pitchFamily="66" charset="0"/>
              </a:rPr>
              <a:t>Убацивањем језгара кондензације у градоносни облак смањују се зрна града</a:t>
            </a:r>
          </a:p>
          <a:p>
            <a:pPr marL="609600" indent="-609600">
              <a:lnSpc>
                <a:spcPct val="90000"/>
              </a:lnSpc>
              <a:buFont typeface="Wingdings" panose="05000000000000000000" pitchFamily="2" charset="2"/>
              <a:buBlip>
                <a:blip r:embed="rId2"/>
              </a:buBlip>
            </a:pPr>
            <a:endParaRPr lang="sr-Cyrl-RS" altLang="sr-Latn-RS" sz="1800" dirty="0">
              <a:solidFill>
                <a:srgbClr val="0070C0"/>
              </a:solidFill>
              <a:effectLst>
                <a:outerShdw blurRad="38100" dist="38100" dir="2700000" algn="tl">
                  <a:srgbClr val="C0C0C0"/>
                </a:outerShdw>
              </a:effectLst>
              <a:latin typeface="Comic Sans MS" panose="030F0702030302020204" pitchFamily="66" charset="0"/>
            </a:endParaRPr>
          </a:p>
          <a:p>
            <a:pPr marL="609600" indent="-609600">
              <a:lnSpc>
                <a:spcPct val="90000"/>
              </a:lnSpc>
              <a:buFont typeface="Wingdings" panose="05000000000000000000" pitchFamily="2" charset="2"/>
              <a:buBlip>
                <a:blip r:embed="rId2"/>
              </a:buBlip>
            </a:pPr>
            <a:r>
              <a:rPr lang="en-US" altLang="sr-Latn-RS" sz="1800" dirty="0" err="1">
                <a:solidFill>
                  <a:srgbClr val="008000"/>
                </a:solidFill>
                <a:effectLst>
                  <a:outerShdw blurRad="38100" dist="38100" dir="2700000" algn="tl">
                    <a:srgbClr val="C0C0C0"/>
                  </a:outerShdw>
                </a:effectLst>
                <a:latin typeface="Comic Sans MS" panose="030F0702030302020204" pitchFamily="66" charset="0"/>
              </a:rPr>
              <a:t>AgJ</a:t>
            </a:r>
            <a:r>
              <a:rPr lang="sr-Cyrl-RS" altLang="sr-Latn-RS" sz="1800" dirty="0">
                <a:solidFill>
                  <a:srgbClr val="008000"/>
                </a:solidFill>
                <a:effectLst>
                  <a:outerShdw blurRad="38100" dist="38100" dir="2700000" algn="tl">
                    <a:srgbClr val="C0C0C0"/>
                  </a:outerShdw>
                </a:effectLst>
                <a:latin typeface="Comic Sans MS" panose="030F0702030302020204" pitchFamily="66" charset="0"/>
              </a:rPr>
              <a:t> је хемијска супстанца која се најчешће користи при пуњењу противградне ракете</a:t>
            </a:r>
            <a:endParaRPr lang="sr-Latn-CS" altLang="sr-Latn-RS" sz="1800" dirty="0">
              <a:solidFill>
                <a:srgbClr val="008000"/>
              </a:solidFill>
              <a:effectLst>
                <a:outerShdw blurRad="38100" dist="38100" dir="2700000" algn="tl">
                  <a:srgbClr val="C0C0C0"/>
                </a:outerShdw>
              </a:effectLst>
              <a:latin typeface="Comic Sans MS" panose="030F0702030302020204" pitchFamily="66" charset="0"/>
            </a:endParaRPr>
          </a:p>
        </p:txBody>
      </p:sp>
      <p:sp>
        <p:nvSpPr>
          <p:cNvPr id="4" name="Rectangle 5">
            <a:extLst>
              <a:ext uri="{FF2B5EF4-FFF2-40B4-BE49-F238E27FC236}">
                <a16:creationId xmlns:a16="http://schemas.microsoft.com/office/drawing/2014/main" id="{EDC336B0-3FE2-407A-8BCA-06B83C399909}"/>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Град</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2" name="Slide Number Placeholder 1">
            <a:extLst>
              <a:ext uri="{FF2B5EF4-FFF2-40B4-BE49-F238E27FC236}">
                <a16:creationId xmlns:a16="http://schemas.microsoft.com/office/drawing/2014/main" id="{DAD81BAE-E4F1-4C1E-9BA2-7642D0C2B449}"/>
              </a:ext>
            </a:extLst>
          </p:cNvPr>
          <p:cNvSpPr>
            <a:spLocks noGrp="1"/>
          </p:cNvSpPr>
          <p:nvPr>
            <p:ph type="sldNum" sz="quarter" idx="12"/>
          </p:nvPr>
        </p:nvSpPr>
        <p:spPr/>
        <p:txBody>
          <a:bodyPr/>
          <a:lstStyle/>
          <a:p>
            <a:pPr>
              <a:defRPr/>
            </a:pPr>
            <a:fld id="{4FBFAB64-95C5-4D00-9652-240B3DBF248E}" type="slidenum">
              <a:rPr lang="en-US" smtClean="0"/>
              <a:pPr>
                <a:defRPr/>
              </a:pPr>
              <a:t>5</a:t>
            </a:fld>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EB4BEB-624C-485D-9A01-7D9B0C2C22C1}"/>
              </a:ext>
            </a:extLst>
          </p:cNvPr>
          <p:cNvSpPr>
            <a:spLocks noGrp="1"/>
          </p:cNvSpPr>
          <p:nvPr>
            <p:ph type="sldNum" sz="quarter" idx="12"/>
          </p:nvPr>
        </p:nvSpPr>
        <p:spPr/>
        <p:txBody>
          <a:bodyPr/>
          <a:lstStyle/>
          <a:p>
            <a:pPr>
              <a:defRPr/>
            </a:pPr>
            <a:fld id="{4FBFAB64-95C5-4D00-9652-240B3DBF248E}" type="slidenum">
              <a:rPr lang="en-US" smtClean="0"/>
              <a:pPr>
                <a:defRPr/>
              </a:pPr>
              <a:t>6</a:t>
            </a:fld>
            <a:endParaRPr lang="en-US"/>
          </a:p>
        </p:txBody>
      </p:sp>
      <p:pic>
        <p:nvPicPr>
          <p:cNvPr id="8" name="Picture 7">
            <a:extLst>
              <a:ext uri="{FF2B5EF4-FFF2-40B4-BE49-F238E27FC236}">
                <a16:creationId xmlns:a16="http://schemas.microsoft.com/office/drawing/2014/main" id="{4F738B68-9CE4-4CA0-B6CF-26BF11892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628800"/>
            <a:ext cx="7596336" cy="4383536"/>
          </a:xfrm>
          <a:prstGeom prst="rect">
            <a:avLst/>
          </a:prstGeom>
        </p:spPr>
      </p:pic>
      <p:sp>
        <p:nvSpPr>
          <p:cNvPr id="10" name="Rectangle 5">
            <a:extLst>
              <a:ext uri="{FF2B5EF4-FFF2-40B4-BE49-F238E27FC236}">
                <a16:creationId xmlns:a16="http://schemas.microsoft.com/office/drawing/2014/main" id="{A533DE53-A69A-49DA-97D3-128816B0020D}"/>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Град</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Tree>
    <p:extLst>
      <p:ext uri="{BB962C8B-B14F-4D97-AF65-F5344CB8AC3E}">
        <p14:creationId xmlns:p14="http://schemas.microsoft.com/office/powerpoint/2010/main" val="15336527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1E7904-98A9-44E6-97D2-520C3A54AB7D}"/>
              </a:ext>
            </a:extLst>
          </p:cNvPr>
          <p:cNvSpPr>
            <a:spLocks noGrp="1"/>
          </p:cNvSpPr>
          <p:nvPr>
            <p:ph type="sldNum" sz="quarter" idx="12"/>
          </p:nvPr>
        </p:nvSpPr>
        <p:spPr/>
        <p:txBody>
          <a:bodyPr/>
          <a:lstStyle/>
          <a:p>
            <a:pPr>
              <a:defRPr/>
            </a:pPr>
            <a:fld id="{4FBFAB64-95C5-4D00-9652-240B3DBF248E}" type="slidenum">
              <a:rPr lang="en-US" smtClean="0"/>
              <a:pPr>
                <a:defRPr/>
              </a:pPr>
              <a:t>7</a:t>
            </a:fld>
            <a:endParaRPr lang="en-US"/>
          </a:p>
        </p:txBody>
      </p:sp>
      <p:pic>
        <p:nvPicPr>
          <p:cNvPr id="4098" name="Picture 2" descr="Ispaljene ukupno 62 protivgradne rakete">
            <a:extLst>
              <a:ext uri="{FF2B5EF4-FFF2-40B4-BE49-F238E27FC236}">
                <a16:creationId xmlns:a16="http://schemas.microsoft.com/office/drawing/2014/main" id="{8EB746B0-1DDD-4A82-BE59-6BB92FCE9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30350"/>
            <a:ext cx="2619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49079E61-2A88-448E-87FC-C32EBD10CF1A}"/>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067944" y="2531268"/>
            <a:ext cx="4169719" cy="2151682"/>
          </a:xfrm>
        </p:spPr>
      </p:pic>
      <p:sp>
        <p:nvSpPr>
          <p:cNvPr id="7" name="Rectangle 5">
            <a:extLst>
              <a:ext uri="{FF2B5EF4-FFF2-40B4-BE49-F238E27FC236}">
                <a16:creationId xmlns:a16="http://schemas.microsoft.com/office/drawing/2014/main" id="{C19A3E18-04A2-4B5C-9B6C-9938E66581EC}"/>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Град</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Tree>
    <p:extLst>
      <p:ext uri="{BB962C8B-B14F-4D97-AF65-F5344CB8AC3E}">
        <p14:creationId xmlns:p14="http://schemas.microsoft.com/office/powerpoint/2010/main" val="9142804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4" name="Picture 6">
            <a:extLst>
              <a:ext uri="{FF2B5EF4-FFF2-40B4-BE49-F238E27FC236}">
                <a16:creationId xmlns:a16="http://schemas.microsoft.com/office/drawing/2014/main" id="{DB1EEE17-9A04-40DE-910B-BB36251609D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57200" y="658813"/>
            <a:ext cx="8229600" cy="5006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5">
            <a:extLst>
              <a:ext uri="{FF2B5EF4-FFF2-40B4-BE49-F238E27FC236}">
                <a16:creationId xmlns:a16="http://schemas.microsoft.com/office/drawing/2014/main" id="{A33560C4-8427-4613-8E8D-C7F62E2C9A6D}"/>
              </a:ext>
            </a:extLst>
          </p:cNvPr>
          <p:cNvSpPr>
            <a:spLocks noChangeArrowheads="1"/>
          </p:cNvSpPr>
          <p:nvPr/>
        </p:nvSpPr>
        <p:spPr bwMode="auto">
          <a:xfrm>
            <a:off x="467544" y="260648"/>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buFont typeface="Wingdings" panose="05000000000000000000" pitchFamily="2" charset="2"/>
              <a:buNone/>
            </a:pPr>
            <a:r>
              <a:rPr lang="sr-Cyrl-RS" altLang="sr-Latn-RS" sz="2000" b="1" i="1" dirty="0">
                <a:solidFill>
                  <a:schemeClr val="accent2"/>
                </a:solidFill>
                <a:effectLst>
                  <a:outerShdw blurRad="38100" dist="38100" dir="2700000" algn="tl">
                    <a:srgbClr val="C0C0C0"/>
                  </a:outerShdw>
                </a:effectLst>
                <a:latin typeface="Comic Sans MS" panose="030F0702030302020204" pitchFamily="66" charset="0"/>
              </a:rPr>
              <a:t>Град</a:t>
            </a:r>
            <a:endParaRPr lang="en-US" altLang="sr-Latn-RS" sz="2000" b="1" i="1" dirty="0">
              <a:solidFill>
                <a:schemeClr val="hlink"/>
              </a:solidFill>
              <a:effectLst>
                <a:outerShdw blurRad="38100" dist="38100" dir="2700000" algn="tl">
                  <a:srgbClr val="C0C0C0"/>
                </a:outerShdw>
              </a:effectLst>
              <a:latin typeface="Comic Sans MS" panose="030F0702030302020204" pitchFamily="66" charset="0"/>
            </a:endParaRPr>
          </a:p>
        </p:txBody>
      </p:sp>
      <p:sp>
        <p:nvSpPr>
          <p:cNvPr id="2" name="Slide Number Placeholder 1">
            <a:extLst>
              <a:ext uri="{FF2B5EF4-FFF2-40B4-BE49-F238E27FC236}">
                <a16:creationId xmlns:a16="http://schemas.microsoft.com/office/drawing/2014/main" id="{0A7FA8C0-7411-43E9-8DD8-74A713755901}"/>
              </a:ext>
            </a:extLst>
          </p:cNvPr>
          <p:cNvSpPr>
            <a:spLocks noGrp="1"/>
          </p:cNvSpPr>
          <p:nvPr>
            <p:ph type="sldNum" sz="quarter" idx="11"/>
          </p:nvPr>
        </p:nvSpPr>
        <p:spPr/>
        <p:txBody>
          <a:bodyPr/>
          <a:lstStyle/>
          <a:p>
            <a:fld id="{A45EAF02-F157-4381-BD39-4904E29A7CB5}" type="slidenum">
              <a:rPr lang="en-US" altLang="sr-Latn-RS" smtClean="0"/>
              <a:pPr/>
              <a:t>8</a:t>
            </a:fld>
            <a:endParaRPr lang="en-US" altLang="sr-Latn-R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C50AEFC3-F83D-4C6C-A6FA-5EFE3FC821FE}"/>
              </a:ext>
            </a:extLst>
          </p:cNvPr>
          <p:cNvSpPr>
            <a:spLocks noGrp="1" noChangeArrowheads="1"/>
          </p:cNvSpPr>
          <p:nvPr>
            <p:ph type="ctrTitle"/>
          </p:nvPr>
        </p:nvSpPr>
        <p:spPr/>
        <p:txBody>
          <a:bodyPr/>
          <a:lstStyle/>
          <a:p>
            <a:r>
              <a:rPr lang="sr-Cyrl-RS" altLang="sr-Latn-RS" sz="4800" b="1" i="1" dirty="0">
                <a:solidFill>
                  <a:schemeClr val="bg1"/>
                </a:solidFill>
                <a:effectLst>
                  <a:outerShdw blurRad="38100" dist="38100" dir="2700000" algn="tl">
                    <a:srgbClr val="C0C0C0"/>
                  </a:outerShdw>
                </a:effectLst>
                <a:latin typeface="Georgia" panose="02040502050405020303" pitchFamily="18" charset="0"/>
              </a:rPr>
              <a:t>Мраз</a:t>
            </a:r>
            <a:endParaRPr lang="en-US" altLang="sr-Latn-RS" sz="4800" b="1" i="1" dirty="0">
              <a:solidFill>
                <a:schemeClr val="bg1"/>
              </a:solidFill>
              <a:effectLst>
                <a:outerShdw blurRad="38100" dist="38100" dir="2700000" algn="tl">
                  <a:srgbClr val="C0C0C0"/>
                </a:outerShdw>
              </a:effectLst>
              <a:latin typeface="Georgia" panose="02040502050405020303" pitchFamily="18" charset="0"/>
            </a:endParaRPr>
          </a:p>
        </p:txBody>
      </p:sp>
      <p:sp>
        <p:nvSpPr>
          <p:cNvPr id="2" name="Slide Number Placeholder 1">
            <a:extLst>
              <a:ext uri="{FF2B5EF4-FFF2-40B4-BE49-F238E27FC236}">
                <a16:creationId xmlns:a16="http://schemas.microsoft.com/office/drawing/2014/main" id="{AA612C64-1F87-4E6D-AC86-48FBFB1C7261}"/>
              </a:ext>
            </a:extLst>
          </p:cNvPr>
          <p:cNvSpPr>
            <a:spLocks noGrp="1"/>
          </p:cNvSpPr>
          <p:nvPr>
            <p:ph type="sldNum" sz="quarter" idx="12"/>
          </p:nvPr>
        </p:nvSpPr>
        <p:spPr/>
        <p:txBody>
          <a:bodyPr/>
          <a:lstStyle/>
          <a:p>
            <a:pPr>
              <a:defRPr/>
            </a:pPr>
            <a:fld id="{6F33EDED-E5C3-4863-B317-111C61A6836C}" type="slidenum">
              <a:rPr lang="en-US" smtClean="0"/>
              <a:pPr>
                <a:defRPr/>
              </a:pPr>
              <a:t>9</a:t>
            </a:fld>
            <a:endParaRPr lang="en-US"/>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30378</TotalTime>
  <Words>1678</Words>
  <Application>Microsoft Office PowerPoint</Application>
  <PresentationFormat>On-screen Show (4:3)</PresentationFormat>
  <Paragraphs>141</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Cambria</vt:lpstr>
      <vt:lpstr>Gabriola</vt:lpstr>
      <vt:lpstr>Arial</vt:lpstr>
      <vt:lpstr>Franklin Gothic Book</vt:lpstr>
      <vt:lpstr>Wingdings 2</vt:lpstr>
      <vt:lpstr>Comic Sans MS</vt:lpstr>
      <vt:lpstr>Wingdings</vt:lpstr>
      <vt:lpstr>Calibri</vt:lpstr>
      <vt:lpstr>Perpetua</vt:lpstr>
      <vt:lpstr>Georgia</vt:lpstr>
      <vt:lpstr>Equity</vt:lpstr>
      <vt:lpstr>Екстремне временске прилике</vt:lpstr>
      <vt:lpstr>PowerPoint Presentation</vt:lpstr>
      <vt:lpstr>Град</vt:lpstr>
      <vt:lpstr>PowerPoint Presentation</vt:lpstr>
      <vt:lpstr>PowerPoint Presentation</vt:lpstr>
      <vt:lpstr>PowerPoint Presentation</vt:lpstr>
      <vt:lpstr>PowerPoint Presentation</vt:lpstr>
      <vt:lpstr>PowerPoint Presentation</vt:lpstr>
      <vt:lpstr>Мраз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CMEM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Загревање тла и амосфере</dc:title>
  <dc:creator>Илија Арсенић</dc:creator>
  <cp:lastModifiedBy>User</cp:lastModifiedBy>
  <cp:revision>1184</cp:revision>
  <dcterms:created xsi:type="dcterms:W3CDTF">2008-11-06T18:44:51Z</dcterms:created>
  <dcterms:modified xsi:type="dcterms:W3CDTF">2021-12-07T07:53:10Z</dcterms:modified>
</cp:coreProperties>
</file>