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97D5-0649-4A42-B49C-BF940569BE02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5CB219-FCF4-4DB7-B866-29290A6CD9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97D5-0649-4A42-B49C-BF940569BE02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B219-FCF4-4DB7-B866-29290A6CD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97D5-0649-4A42-B49C-BF940569BE02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B219-FCF4-4DB7-B866-29290A6CD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2E97D5-0649-4A42-B49C-BF940569BE02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85CB219-FCF4-4DB7-B866-29290A6CD9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97D5-0649-4A42-B49C-BF940569BE02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B219-FCF4-4DB7-B866-29290A6CD9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97D5-0649-4A42-B49C-BF940569BE02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B219-FCF4-4DB7-B866-29290A6CD9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B219-FCF4-4DB7-B866-29290A6CD9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97D5-0649-4A42-B49C-BF940569BE02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97D5-0649-4A42-B49C-BF940569BE02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B219-FCF4-4DB7-B866-29290A6CD9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97D5-0649-4A42-B49C-BF940569BE02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B219-FCF4-4DB7-B866-29290A6CD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2E97D5-0649-4A42-B49C-BF940569BE02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85CB219-FCF4-4DB7-B866-29290A6CD9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97D5-0649-4A42-B49C-BF940569BE02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5CB219-FCF4-4DB7-B866-29290A6CD9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2E97D5-0649-4A42-B49C-BF940569BE02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85CB219-FCF4-4DB7-B866-29290A6CD9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bionet-skola.com/w/Slika:Skelet-coveka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Datoteka:Heart_labelled_large_prevedeno.PNG" TargetMode="Externa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9/9c/Avian_cloaca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13360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3200" b="1" dirty="0" smtClean="0">
                <a:solidFill>
                  <a:schemeClr val="bg1"/>
                </a:solidFill>
              </a:rPr>
              <a:t>PRIPREMNA NASTAVA IZ BIOLOGIJE</a:t>
            </a:r>
          </a:p>
          <a:p>
            <a:r>
              <a:rPr lang="sr-Latn-CS" sz="3200" b="1" dirty="0" smtClean="0">
                <a:solidFill>
                  <a:srgbClr val="00B050"/>
                </a:solidFill>
              </a:rPr>
              <a:t>-ZOOLOŠKI DEO II-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09600" y="762000"/>
            <a:ext cx="690919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59. 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Ларва мирацидија се јавља као развојни стадијум код: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говеђе пантљичаре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великог метиља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трихине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г) псеће пантљичаре</a:t>
            </a:r>
            <a:endParaRPr kumimoji="0" lang="sr-Cyrl-C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2971800" y="1676400"/>
            <a:ext cx="762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3" name="Picture 3" descr="http://www.damonfarmandranch.com/images/liver_fluke_life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600200"/>
            <a:ext cx="3695700" cy="3648076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04800" y="457200"/>
            <a:ext cx="845609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60.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Који регион представља ембрионалну зону</a:t>
            </a:r>
            <a:endParaRPr kumimoji="0" lang="sr-Cyrl-C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то јест место образовања нових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проглотиса код пантљичаре:</a:t>
            </a: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а) проглотиси код пантљичаре се не образују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б)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главени регион, сколекс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вратни регион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г)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задњи крај стробиле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32771" name="Picture 3" descr="http://www.daviddarling.info/images/tapeworm_life_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19400"/>
            <a:ext cx="4233041" cy="3409950"/>
          </a:xfrm>
          <a:prstGeom prst="rect">
            <a:avLst/>
          </a:prstGeom>
          <a:noFill/>
        </p:spPr>
      </p:pic>
      <p:sp>
        <p:nvSpPr>
          <p:cNvPr id="4" name="Left Arrow 3"/>
          <p:cNvSpPr/>
          <p:nvPr/>
        </p:nvSpPr>
        <p:spPr>
          <a:xfrm>
            <a:off x="2819400" y="2057400"/>
            <a:ext cx="990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33400" y="381000"/>
            <a:ext cx="611257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lang="sr-Cyrl-CS" sz="2000" b="1" dirty="0" smtClean="0">
                <a:latin typeface="Arial" pitchFamily="34" charset="0"/>
                <a:ea typeface="Times New Roman" pitchFamily="18" charset="0"/>
              </a:rPr>
              <a:t>61. Т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рихина (</a:t>
            </a:r>
            <a:r>
              <a:rPr kumimoji="0" lang="hr-B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Trichinella spiralis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 припада групи: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а) пљоснатих црва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б) прстенастих црва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в) ваљкастих црва</a:t>
            </a: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3048000" y="1676400"/>
            <a:ext cx="838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5" name="Picture 3" descr="http://www.profimedia.si/photo/parasitic-nematodes-encysted-in-muscle-trichinella/profimedia-0087691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0"/>
            <a:ext cx="3646511" cy="2590800"/>
          </a:xfrm>
          <a:prstGeom prst="rect">
            <a:avLst/>
          </a:prstGeom>
          <a:noFill/>
        </p:spPr>
      </p:pic>
      <p:pic>
        <p:nvPicPr>
          <p:cNvPr id="33797" name="Picture 5" descr="http://vs-djakovo.hr/wp-content/uploads/2012/12/c9c_trichinella_cycle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260600"/>
            <a:ext cx="3962400" cy="264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52400" y="304800"/>
            <a:ext cx="8610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62.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За пантљичару је карактеристично:</a:t>
            </a: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endParaRPr lang="sr-Cyrl-CS" sz="2000" dirty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да 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је прилагођена аеробном дисању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да је прилагођена анаеробном дисању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да има нервни систем дифузног типа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34821" name="Picture 5" descr="http://wiki.mylekha.com/public/images/wiki/20121018080621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09800"/>
            <a:ext cx="4105275" cy="320040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sp>
        <p:nvSpPr>
          <p:cNvPr id="5" name="Left Arrow 4"/>
          <p:cNvSpPr/>
          <p:nvPr/>
        </p:nvSpPr>
        <p:spPr>
          <a:xfrm>
            <a:off x="5486400" y="1295400"/>
            <a:ext cx="1371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33400" y="990600"/>
            <a:ext cx="7848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63. 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Означите ком организационом типу 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рипадају </a:t>
            </a:r>
            <a:endParaRPr kumimoji="0" lang="sr-Cyrl-C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наведени паразити човека:</a:t>
            </a:r>
            <a:endParaRPr kumimoji="0" lang="sr-Cyrl-C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а. псећа пантљичара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	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Arial" pitchFamily="34" charset="0"/>
                <a:ea typeface="Times New Roman" pitchFamily="18" charset="0"/>
              </a:rPr>
              <a:t>1. праживотиња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б. трихина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		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2. пљосната глиста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в. шугарац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		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3. ваљкаста глиста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Arial" pitchFamily="34" charset="0"/>
                <a:ea typeface="Times New Roman" pitchFamily="18" charset="0"/>
              </a:rPr>
              <a:t>г. срдобољна амеба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	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4. зглавкар</a:t>
            </a: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 rot="412454">
            <a:off x="3279180" y="2013895"/>
            <a:ext cx="1828800" cy="152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359988">
            <a:off x="2211446" y="2351865"/>
            <a:ext cx="2727440" cy="174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359988">
            <a:off x="2210049" y="2589382"/>
            <a:ext cx="2897137" cy="156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20480849">
            <a:off x="2547064" y="2412775"/>
            <a:ext cx="2727440" cy="174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28600" y="1371600"/>
            <a:ext cx="7959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64. У пљувачним жлездама пијавице лучи се антикоагуланс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 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762000"/>
            <a:ext cx="1280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</a:pP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ХИРУДИН</a:t>
            </a:r>
            <a:endParaRPr kumimoji="0" lang="sr-Cyrl-C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36869" name="Picture 5" descr="http://www.prirodnopodmladjivanje.com/images/kleopatrapijav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1809750" cy="1924051"/>
          </a:xfrm>
          <a:prstGeom prst="rect">
            <a:avLst/>
          </a:prstGeom>
          <a:noFill/>
        </p:spPr>
      </p:pic>
      <p:pic>
        <p:nvPicPr>
          <p:cNvPr id="36871" name="Picture 7" descr="http://www.prirodnopodmladjivanje.com/images/hirudoterapija%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38600"/>
            <a:ext cx="1828800" cy="2381250"/>
          </a:xfrm>
          <a:prstGeom prst="rect">
            <a:avLst/>
          </a:prstGeom>
          <a:noFill/>
        </p:spPr>
      </p:pic>
      <p:pic>
        <p:nvPicPr>
          <p:cNvPr id="36873" name="Picture 9" descr="http://www.prirodnopodmladjivanje.com/images/lecenje-pijavica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057400"/>
            <a:ext cx="3915229" cy="31623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590800" y="5257800"/>
            <a:ext cx="64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Ona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ubrizgava</a:t>
            </a:r>
            <a:r>
              <a:rPr lang="en-US" dirty="0">
                <a:solidFill>
                  <a:schemeClr val="bg1"/>
                </a:solidFill>
              </a:rPr>
              <a:t> u </a:t>
            </a:r>
            <a:r>
              <a:rPr lang="en-US" dirty="0" err="1">
                <a:solidFill>
                  <a:schemeClr val="bg1"/>
                </a:solidFill>
              </a:rPr>
              <a:t>krv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čoveka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svojom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pljuvačkom</a:t>
            </a:r>
            <a:r>
              <a:rPr lang="sr-Latn-R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ogromnu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količinu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biološki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aktivnih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supstanci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hirudin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alfahimotropsin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himazin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suptilizin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3400" y="533400"/>
            <a:ext cx="1676400" cy="914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81000" y="1219200"/>
            <a:ext cx="67098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65.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Koje жлезде НИСУ карактеритичне за сисаре: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слузне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знојне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лојне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млечне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1981200" y="1600200"/>
            <a:ext cx="1066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358140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nižih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kičmenjaka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kolousta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riba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)-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jednoćelijske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proizvode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sluz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smanjuje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trenje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kretanju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kroz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vodu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ostalih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kičmanjaka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kožne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žlezde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višećelijske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vodozemaca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one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izlučuju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sluz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vlaži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kožu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gmizavaca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kožne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žlezde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nemaju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ekskretornu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ulogu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već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uglavnom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stoje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pod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uticajem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seksualiteta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npr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mošusne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žlezde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krokodila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koži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ptica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je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trtična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žlezda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luči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masan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sektret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kojim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premazuje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perje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je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naročito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razvijena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vodenih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ptica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33400" y="0"/>
            <a:ext cx="685020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66. Навести ступњеве кроз које је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скелет кичмењака</a:t>
            </a:r>
            <a:endParaRPr kumimoji="0" lang="sr-Cyrl-C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пролазио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оком филогенезе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 </a:t>
            </a: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ВЕЗИВНИ, РСКАВИЧАВИ И КОШТАНИ СТУПАЊ</a:t>
            </a: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5842" name="Picture 2" descr="http://www.bionet-skola.com/w/images/9/9c/Skelet-covek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752600"/>
            <a:ext cx="2072271" cy="4495800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52400" y="1752601"/>
            <a:ext cx="6629400" cy="4495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suvozemnih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kičmenjaka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kičmenica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je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izdeljena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5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regiona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vratni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sisara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čoveka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7;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prvi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(atlas)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izgled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prstena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kome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nalazi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jedno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dva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udubljenja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zglobljavanje</a:t>
            </a:r>
            <a:r>
              <a:rPr lang="sr-Latn-C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potiljačnim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gležnjevima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drugi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epistrofeus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zuboliki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nastavak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koji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zalazi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prsten</a:t>
            </a: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atlasa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koji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može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oko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njega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okretati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okretanje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glave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);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grudni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12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čoveka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nose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rebra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slabinski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5;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krsni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5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čoveka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srasli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krsnu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kost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repni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 do 6;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čoveka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 </a:t>
            </a: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zakržljalih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pršljenova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obrazuje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trtična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kost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04800" y="914400"/>
            <a:ext cx="8153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67.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Пераја представљају екстремитете риба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могу бити парна и непарна: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ТАЧНО		НЕТАЧНО</a:t>
            </a: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62000" y="1752600"/>
            <a:ext cx="1143000" cy="609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39" name="Picture 3" descr="http://www.hlede.net/studentski_radovi/SMOTRA_2002/slike/riba_-_pera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743200"/>
            <a:ext cx="5941045" cy="3057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914400" y="990600"/>
            <a:ext cx="6705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68.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Крљушти риба и гмизаваца припадају: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кожном скелету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висцералном скелету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осовинском скелету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0963" name="AutoShape 3" descr="data:image/jpeg;base64,/9j/4AAQSkZJRgABAQAAAQABAAD/2wCEAAkGBhQSERUUExQVFRUVGR0ZGRgYGB0ZHhsgIBkfICAcHB0dHicfHxkjHh8cIC8gIycpLCwtIB8yNTAqNSYrLC0BCQoKBQUFDQUFDSkYEhgpKSkpKSkpKSkpKSkpKSkpKSkpKSkpKSkpKSkpKSkpKSkpKSkpKSkpKSkpKSkpKSkpKf/AABEIAJ0AyAMBIgACEQEDEQH/xAAbAAACAwEBAQAAAAAAAAAAAAAEBQIDBgEAB//EADsQAQACAQMDAgQEBAUEAgMBAQECESEDEjEABEEiUQUTMmEGcYGRQlKh8CMzscHhFGLR8SSCFnKS0xX/xAAUAQEAAAAAAAAAAAAAAAAAAAAA/8QAFBEBAAAAAAAAAAAAAAAAAAAAAP/aAAwDAQACEQMRAD8AF7DRDAXj9P3/AOOn/Z6HCHjz/f8Az0H2ukPFUjT9v9379aDsey+lw/pXt/X36CztezB4uysffiqf/f8AXpl2uhdYw+bv/bj/AJ67odgXuqNhV+a5q+dr7cdOe37VwnQV9v2+OH9emWho8+/Xvl5M8t8fbi/26IidB7Z12+qu57yGmXORG+La/vx0m7r8WQjdUUOZPFS2th7POeOgeVVt/fLx1RL4jD3v8hf9Pv1ku7/EjOi7fbwZijV1jI2vvXSXuPjbxOeKIoXgZWNuNsU49ug+hvxQ4DNhlCl4HP8AXqnU+Kvp+iO66V3OPsVd/Z6+eHxWWoJUneSUtu9M54cZf9PHUdfupnp9Jt0d4qc0Dhccf69BttP8VkuJaeYxfemTkc+MfndY6hD8ZQeZaZ+r97/Zo++7xWcVoGotQN8mUSgJZ+Xyf/es/d6pSZ/CI/YqrKqnBiXpfHQb7T/GWmljBLTEvMQUMZc1+j0TH8SRaD5a3tf8Ss1ZyfT939nr5pDuJ3nT3RETGb9Xs5xtCuu62pMgVom6g3B9xknqcR5fsdB9K0/xNBeDgfrL+9jVfby+3REPiumyzZLjPtzeHA9fKHvZRl6tOUTdJ+lFifS0rzzfFOL56K7L41KIXdc0m+LnjDaGPHs9B9VNSEixHF/p+XQPedreDyOF/wCf9Osh2/xz3c/zV9VPMi7o9hr9upT/ABn3On3ehoQ7d1tDVLlq59JbapcQgVKRJt3G23oGHe/DxixYiJktuvbFc/06Ta/ax21tjtb3RD6lD7/bPP8ATOmdeOorRn70rhr70Jk+/VHedoKlnng8f7ZOegzOvpF/659/7elXdQePv/eetH3HZ5fGMRow+UzbeCqorzfSjuNKNLTWfH68/v8A2dBl/iOh6fHm782f+/2690y77SMqeHweY8+MOP8A11zoHnw/QtM/Z/v256f9j2+Dz4/s6F+Hdrx4D/xz79aLs9Giq/v/AMH/AJ6C/tO3/Kz26a6WlXjqrRCJbg8q46T/ABT8VRgf4dIij/NtS4w8XXv7/n0Dvu+8hpm6aB/fHWZ+L/jTayIemiRaW7hqmvp97CV46yPxH45qO4k5yMpYXmNpfHFxfT7V0N8jcKvy4J/FQ03iubsxjJ+XQE/FPxDJZoxjuuHqzflhLLceUVegDV1JNGSRuGbRVjbedtFLVXXVOnracPTCE2bQ6k6uwQ9J6QzKlCQXb7U6m/UNzbUt4Sb2v8UPvgcRMH55Bm9xGAS1JRkROIuEIhIlJ5ixRvzV9VT7qcd8Y7TZ7YvzCSlr5Lxy889D9vDThQahYcHIVhuTkpPGc1x1Xq/EKlChjElOD/8A0bJbpOCrfVjPjoCtDuJspXvR1RMSUjKCOL8Uf7+/VRoam8CMSTosAsKYrkPFWFcY6Dl8VpZcsot7TjZKuEu0eea6986bONRlQ6hwhk/rfAZxfQMYaOtJGJvoiyNwv0SPNfVd39uokNaNXHwOJROK/wC6r5x+n5qT5sUdmpkgIZ/nv1A59/svUdLV1AjcJt/9sjn5eeOcH756B1oaOsxB0lsHi75Wkfucf+o6Zq772Sq9PLQVtefVn3rn8+kOn3ktmZTjSIIjuqWKfNufevtXROp8R+YX6/TKLd4dsEC6uIuGhycdAfp91qgRqXA1bPLNtltckcfZ/frkPilNxpsk/wDdtMIVWJR/OvvR1RofEIxHeAwpy7TEFuLfCryGYP59E6erdQkcsNMlZIvbulyKbasp8/foDD4ppTC4kZI2ckbTa0cUYvjN446h8U/Eml2m3dqTDWk+hg1tjWZSMMbkDV/ljAWpCGsWF/M9eMm04uK3nh2tFFZ6r77TdLRdebHUjCZL1QZbJSwelyXzR/2uM9Bs9L4wbpR1BhqRMxT6pP0xDjb5v/npx2veXjfGRWEbqqvPmPGcPF/f5x2/4hNSGnGYOnIWDcvQSjW73ui/V7B5w0+CM9Jl6psNQ3RUutt2V9rH8vfoNl3Wh6Ws/wB/69IO8hfLfth/s46ddr327Dz5MNffHj2ehu80UsaqzBXt9/8Af2egy/ddv7/3/eOvdH95oOR5T9/fHXugf/Do8cZ855rj8+nf/UOnG6FzRxfvlacf189BfDdGgfOMh/78H910V8ZdvbzvFhAPFzdv7Z6BB8c/FEYxHckr9EYvsc5jlt/r456yun3ctW5IBJG87U5XiiVW035zi+qe+1nuO8mPqhplbfOPDV+Tn7/euua0rdotCo4C7xnjaH6Ytu+gkd1GAyi70tZ0txS4ziXyN0uPu1XUosppKOQw6nJeFLD+OOSqqnD1RCEWq9SMvS4icb4N+rcCSiSxV85ozUnKT8sZTfTeEKyRl6aNrW1Sj36AXdDTqndWLkO39rtzQsr4Tpf3mtOVsIynhlEhcliYmADLbX8thRn3L7nTjtWc92L2xU24MTkP1Eh4qjrmv3XoqMAdzPbHG5IgjXPoI1i6PPPQQ0uxYSuco3bRvi2UU+kWqlILY/RLFZKu6jv05RhFcRkyeCcUi3fpNweXm3PV3bdjMn/BCKhHB6irjUbWzMUkHnoyGnpmL3uKFxkRszjl8cPQLYMo3eqO62orK/uJEKVxzdObTq/ut2o2xn5bIyBinBY4j5r3L56E0++1Imnf0k2MqM7aNvH0tZ/Ppnq/EdbUTaTmtIlt4zjgRp+/QBamhOK0am4qMolFNPFVnDdvj79RNPXD0y1HJuZ2q04qMQBu7rFp+Rxr6kFNPTN8TDDwMTbDmtu7P+tHFWn8U7jmMZxW2NwlBcLQSN1Uj/V6AWPcahKp6g0AVbeVtraxyc848IdXdzqxgGpqMr3kPSSdsZLN1JwHcYjtNlZk3bV87/utXURlp0lVhwipzxWc8LznHUo/FtaW5l6kYstztaiiRrFyJeoq3F56Cj4hF056mmyEUd8W4twPVbH2ThcBm7Oqf+ohTICL652NIzqMPTgLBu798dFHxDVGbqRZU7rpT0lWeDCfmseo6fcaTKnT28RoWL/h/VZR5THBnoL+0hc3fJ4IR3YEibmW77ZMff26t+L9zpacYx7piGqJ6xRKFppNh6fXkxXXez0TYJNR9VYJY9TKnEjEY3HyvQPxWWm6uno6nyp6w7oQRlXlRcXJC4vO1x0B/wAvSnHZOMYkYVFjCthXHndEoxx+/R3wvQI7+31YsPmVOG27+ZgjM/mhMA2/9oPPQqOrqNEYyiMqMC4Xae5V0Z46P1NJnoRm4noTY7lv06ma9mpg/wD2xz0F/wAJ7sRjKhhLYhfFpSex/o9aLutFaw2ctPD/AKcdIu6K1mUQPmwJ+OXN390etDGEZacSOaBr2Mlv7Vm66BH3Gnh5/v7c/wB/p1zovu+324BT39/3/wDXXug0fwzQqsdT+ORrTDxug/qTMe2bf69W/DtLGOP7/Trv4h0/8CTdBl/IS/8AToPmnw3tPldtram3jU2QMLEBt4yWgGePt1VrShHS04TPqtvnHivbNKfc9no/W7b/AOLKPB8+YrRzGLT98ePBz1fr/DInzFlWxaPDtwPuZrjH289Aj1YmlH1st4bpWUqOC3h5ARdv5PVE3Un6YEmh9NP0L6txjMf5veTxddFdtoMom+RuuzcLFsq+R3OWsFc4erNfu2Js07hApNptX3i3JZvmvyxjoBdL4WxT52pVL4JLR6ijFMacp458w0+6IkY6UPNmLZO27Whbju4Cs9X9v2jKP+JLZFYywVLxKLtlZFJWG7GXD1PS14wNukEI42+mpETgvmxlL9H8ugFh8PkxZSlCGF9V2xokKc8LHLGrtvrladgTupNiD6Xxgu/pbs8vmupylKfB4944p2o1wxcU9Fafw4QCWG2Q7sqemEa58ZLtTgKQU/EdW43NCEYk9sboY7mTZXoHbjGDPJV5rDUt6ESO53FBP6ajXpE3UvkausGPdaUdsUJSncbQwtLtDxKizJ56hpfE60iUY7eOIjW301UeYhkvnc9APEI60o274kCSyuv4SHsSED38dNYdxqsUl5bklYxIw1hRS+hu3+Ihq1tkVtPoHI42tU1hXm66q/6uVL95P+X9K8MQ+/pzx4cPQV6mlMlRqc/zU23jOHaW/wDnoLX7mRHMiRGSBVyjjzX8ePqxizo2XdMVkPlyQeK814LXw5/TqT3PARovbYD75Lr1ff8ALoKO2+aEvVDUz6rsv0mCnDZn9erNm8DV0nbSLFeHKY4UK6no6sNWqa3Fm6NULQX4Uf7rpjp6YDdVe7di3Bf2lBDjHP3wAfb9tHCOxa9LdZRS81lI+rirekPYfENPV156mnpVrduGluncbtYuCXpm1IvEglf5NfjPxXT7TTjPU056u+aVEImAVfaUlAjy8Yp6P1O3jFM/V4ULbuUjmwGJfhv7nQA9lofLqQxNN+lebMo+MFPA035xodPtaNSFbhjJobCqkPvYX+nv1V8uVapGvVCMwP5SVWU/yuPOE8X0b22p6tLdXqjXGbSuBPsAI39s9BVPTXT7dwDJhuPHqrPu5cc4PfrTfAi9AKyc+MoZ/bj7HWV7PW/+I1Rs1Rc3nYHvyYb5fF5613wGN6epwG9r2prH5Y56ATvoFP8A59/d9+vdW/Eom128GMV75/XGX79e6B18O46J7qJKEj3E/p1R2BjrvxCSaU0wkJUY5TH9ToPnc4V2s1bkao3jzpgj+bno/vQvUJS245a98t+I0i8cnUtSFdprWFOvELtaAPe7+/PVHexCUqD/ACzB5Dx98Zo/U6BV3ulKC/MFhE59peLvNAePZ6HYMy4iR5w0tpIYXkXhPseenfe9pJi/KYsCqBtj6ay/xabkA9UfVVlAolAvdW7RsjpxS46dErlJAl6mqX2x9wDNPc3G4xkrZjJLMVffkft0dp9jEHcGpZVFhaJ+buM1f8LXU+z7eWrrw0wZM03N0DHJISwlmvPtnqOj8IfKg+qI805KjWdqZHjdj7BR3WsLugFCsc4LSy+GKJ7pdZ6p7DtpRlUlaxxVRbTL9Tzk46ayhA/y4F0HiVNtBkj7xefGegJbrw3R6qOCrjh4OTjoIT+HsLr6rjxt8qTju48R4x+/Vn/RxVz78c1Kqz4rP/noo7JlFTiv6I8jgcf0fPROl2Mv5jwH5o1ZVexjPnAdAFpdlAn/AJclnsDKBzbTFHDfivfqOh2tvmBu4eP4av02j9j3emGtG5lNhsTaNU8X4ZcHXP8Aot4S09qMhwrlY8F7gP5a4G6x0CvW0Kt9Wbu+fpM4jWF8Yy9VR0zDW0eb8HtzyWdHdx2zshbiwvBiWymqUVvgrgarqg0o0ktuxZRtCpFqPOY1V/Zv7dBRHsInMY+D+KKg+qqTJ4/X36L7X4bCr+bKEpL6ZJLcmMUVV7UfYlxXU5aEivU7p5kJ5cptPO0M4q/HVbqIK1VSluD/APk/Iz+/PQQ1oy0YT19aWmaMQJTiifagtuTiPLlpvoTUvaEG5zjfo+iqJAILcjlHNZyWmd98KhrxnDWLgEWUYqW3YRryPnxn36v1uxhpR03SiRgaZKEBWj6WP82au1v730FujoFaSN3HU0m2vGNximq5q/vnoWOqkdGSptP4iqSRKvzqsHt9+idWKJFeNUtK84sq3AGM/v0H3OjcK8Fx8/3dAXzzddAx+Eapt7nTktRlBr/7ttmLtz+f59aj8K6Zt1BOduLuORsP9+sh8Irfr+GWnFH8pDVHNbqyK4+96/8ADT6tRiBvItff3vyVX7PQX9/25tIxLKqhCs/+L4690R32k/YKr+78fl1zoDeyeofF0+XI/m2x/eVeOrOw4OgfxJ3RGIVap/Qk+fFnQZPv5Me30okalq6kpscPjaBmml/euqtXurlr58OcCU17c0fkVmuru9m7tDTtdsSbxblXnPDX29sdKTVGVKRNRI83TKS1YWEcOfY56Bw93ElqEUYxMH8NyjLy+TgVyr0nh2UNmoAkY1kc+Kz/AN30nmr4rozttcfnON06qzFlr/VKPz6v7OcSOtcbF9N1dMm6/JDNY6BZ2XdyVi3CRWQrBfJ4q0rGK+qr6YncOoEW+KY3uz4p/iu69yzqjW7QmRjORhs1FyePVX8KojyJ7NF2lquYkTdprvjjNBuNMhhlxZbSY89BPR+Fs7OEGJE9Scc14KPdfHHQ8kGLpxZMsqMWjKW8Wl4HKLnpjq68GUXE6RcrZXpnGmiUgcv0yHoP4j8diSiQdxzZkTyWnpzbWKWr46D2nqy+WLKNRwMV2g4o3eMJbbjBnoPT+XGrjKskoy3pXpSy6o2pXtxRyDPv1kYL8XG3J+WMe9c9Vxgyyqq1TKhbzfi6zn7/AH6Bt8O7eFwiysjEibtpW3XuopVY9+MZ652OpCML21LaXLgu4/SLaiOWvq8j0HpaBGUVP4kcvhTK+cv59E6PZEbuMSsrKT7f7lvvg6CPd/E4CYgJUdrhCLK6r05oVLrxTnpL3etOek6bD5i6cdOMaIktSV23mljj7Xnno7U7csPTu3RGqDJd+PzaPavbrn/TEWyIQjun6WqsNqeeDg6C7u3TCUoz/i+VpsFCZEGaD+hfm8WX0V3c5wjq7SE5QKjGXEtQi7YlZYFN+HH26UktkhhW6EALCW1DNh4jzubpMl9X9v3hJIYedpf292sVnLX36CX4Z7vU1dKMu6gaUzcsQc5+qQqRZcc4rxeD+42/IiW4k4fHDVn8LV+9+2bl2GtH5XKBu5U3G6xKN1fotrXHVXe91TKzjlcbRlVeznFvs/foKzWKz5D9/P6+HjxVdd7/AFiLMumKyce9+xXCf1rqmWp/h/SWxjZd0/MD1Xhz7Yz+fQHcd3vd38LI55rYreL254Hx0B3Zd0GrqfQbtJM8Hpi2VlMZvH7vWv8Awu7dacS6IRK54vwcV+nWR/Ds71nftvZK918VmtpkOaCvyz1p/wAMazHWlFpEGK4X6xv9Yx/K/v0Gn+IGP1690N8Q7wiCuLBbwf8AF0P59c6AjsJ4/wCbrrPfjfuqU5rTeNq+piBT7254PNdN/hurj+/7/t6yf4u7ldSRnNWAZqbVLxiJ0EfiOqGqXT8uHN+SOSKe+/HtR9npN2+rF1gWPpfUNYkWyb+yHpL6j8R1iWtqm66EUz9LS5wYilxrgvk6F7TUGBTeGUro2qHpRobL4OPzroHXbafo28C+tta2H3r1FPHP26P0tMISiUDGImfdvNfm/p976V/C+5kgSW8Xnhlyfmttex+5BF2zlvu4uEpKI2e2GeDx45Ogd9v2eycb9QfT9PA+1+/k8n26V9xokSMpSXbK4IZjfqZxYp6Xim8jx0y0tW5RlbiLkoTyFOEt/O/z6XdwkCW0blqIpxiMfH8qLdf79Ao7ju3Uu/SFuMZw4PJJqcTw7rq+htHbtybrH0nGPqGstXZ4yvRUdPdNIfVBuDFPVV83yng/Mz1z5BE9CEJpKGTmPMPTnh2t5+l6Cykj8wIm1JPD5vjySMef06F1SNoZSnOKOMHtxk/TqGt3jQaZKca/K4nNHmUL2pd/S8PQ+kk7jGcN+mbCXqqUZ5hIk4kCbWlSzx0DLue+hBhIhKXrfa29OM6Hjdf82PUdSjqb44DEVLiwwrgW0azlPtR0th3280pTpYhKRfH+HKNbsJkg3hwuLroiPd+8py9IXUZXYklz7Byf69B3X7k34P4kpKxGOQKuvb8rzdvtCMEjcZrCsxwiR3I7co45/wBepx0NOaylJBjJWWfqbkYy+mIGeXk6D+Id6aOkM9b5XzHKuLXds+20Bzj3roPag+nbKSyH0WXzhXyykeFMF0PVnwSo6kN8d9uwH/Du+RTiQSqiuc9ATElK8UVZ4ffzxt8YN19Ql3UtmndemalRxZI9NLbFovnBmnoNH2s4wuJcksXgAIDYhTynNZeh+81yRqBKSKRpjXKVG/3pehPindOl3cjSFhKdR9zbMuWfEnZK6cLnqifew+mF5Yr92SRjH/8AXDLc1lB6AjutYdumS5I219304/iThz7Pv0NpaUtSLJkBKccbtxSpW62g8e6h5OvaGtEIapIh8mUzU3loSdMgwqLF2ShLcCcjwYj2/cXo6pGokHcRzWxbLH7gU+326Br8Mdmqb0diDIw0mWuJWPjFx4zS1O7dLUhJjG4SrDQlg287rjH9379ZDV71XdchiEU8bZRoj53AlrG0vPjrQ93TEkedq/ca4+9n+/v0G77mZnPFn78qcdc6WaT6IW27T2qqxX5/fr3QG/D+6xz7f89ZD8UTXuJQB/zocXyb3xalPgvjDddPvhus0Av8OTnmv2+/WS+L6e/usNf4y4vCEarz5ujPt79Au+Ldzepqt3fF+3qx9ivfFc56o0dXdATLREDKCt4XOaPdozfS7utdCaNYqMvS0McnFKNVd9Q7TX2TwXKMzxz55Higtqufv0Gl0O8qVbhvGa+o3U7uC2V7iji+eiTXtgipOpIX9Tapd1USPp44+3WT/wCpSLKSt8HHqf8Abz7D0x0u42mllLWfnykRL/IP7Og18O7GUlx6Vc4trGf7w9Az+KJBN3M0n7XiseSs34830o/609cq5kFZPoFkH3zF8/xdLdT4tES8USnKqxVUeqxy804HoHOh3DLTwKgYMeXJwvH9fy6shPdZMFvcRr6rKQQq44q8c+zSPs9dKpSkrGfSBYvL4+/6dOe6BiMJCNWcLkzxzVOK89BDWizu/OWg8GUj71yeX8urdHtoxSwVxQ+3s5y+/tf26HkyjU69MrbOB3N35rNnIl/fovR0WTUQcmDlzjgrLZTWa6CvR0a2tyKVUAHCWUXzzfv0VPtJGjuHyQxwPhXbxY8ft56M/wD+VOBuxtqaP1DHZGRPzRfpprMX9STQX5mnYZZRhOVj/wBqeVYkxXzjzYZ7V0c1YDcm/JwHFhzxiqeqO++Bw1StaHzAd0JXRa+r6UWMgBOGscdGaPb7tQTEJSri2IcGfNGTF+b6uj3SaoEaY7SskvVivYzut+3QA6hsVpFuNrTfi642jXgf9M73+q7iO6IHjf8ATe1SR5Lpvx6vv0z+Md9Kn+CIu6TcmsV6Yl8l7jOSnpL3RG5VukKNVw+akPuCI+HoG0tdjMNZo+XFZRQaWLk/hAEjWVHyZD1viEoMiMtsmP04Afp3Q95bQxyB7vQ/daupLUdTEvVKirzvCr9o54azXjoT4lFGMZLFYi//AK4obzXC84K6C/tfjU4ki60py27a8LxXjxHnAucYN1NaJOqwyYSjILaBBy23urOcZ6TaulPUJsRyskwU/MTB9rrx+p1yU9suUiyp/iu8PGWQW/v0DztNWTCZKrLZcNpPls5YoILdPWi0tZe3pbqAU+GLVZ5XL56y+g1LXrGyM7E8XGrA8e/+vTXtxl28N3sfmWnJ78fv0H0XS7plpQlkuJVv2/Lnxx17pXo91Wnp34jxz17oLuw7rl28Vf7v6Yyv9L6yGv8AEf8AEW6Um4zyjGzF2RTL56by7whpaj7Q/TjFV+fHWV10vVfUVAiih9SceW7z7Y+/QCd7L03Ej6riZu5FG5aw3y15SsYF7vVI6s9tyCW2LVUZqvJL7ewV56o0tWjTxYTJfsl0fc3H59VGp5b9U4/8t4ybtv6vQWxm7JlbjJVvP6+Krjno7te++gvdGLm8pU79Pjzf59AaPaf4EpcJKJy36xqq4+ht9jov4bobtpOQI0+TFXim6CXBXHPQEaurLbKNl83lMRz+cloH8+h+67SUty3VQu3jcuT7YfbrQQ7GO+gSSxS3CL6RVwu6vcp9joHWlB49O7Qi2GLHmq+6V9+gj2uo7oxairi2gqWU9jz9+Pv1oJ6hLQWJKKFRvFURBrjzP7n6dJdDtTE5YPPlq7Nh5QX9eenUe0maeppygxnKqCWCO6N/Vd7mKNVaPNdB3QH6tv0NZ5Rsr2sqzw5usPT34b2mnHU27GQcLdDRw2Frt8+9dKuw+ETlOUJySxjKlzzgZNe+V5r3vra9h+GwiztYkWxuzFJHbUotY4sTh6CXxHt2U0+XuDbUWK4Yt/nlP1L/AIXpBpd0E9uqZfTKy1JFUZrLTSc+c9V9t3N9p3el2/8A1JbOUIfL19KTF240560RZyCdG5Rfbo/4J2sXT1JkpQ7P5s3QJRWbpz09PxqG8j835qExaqgK6Bcy1NOdEZcjJordIOH+KRdXfl6WQlMa1tN+ZJMsbzdPDii81eX26ZfivX1tPU0/ltM4OjAY6VR1to6esso72MYwm6l3RsSLmlv4x7nXhqfKJfMIhGD8u/nfxarqOnopBjY1GWmFjSLQIvjXaSNsdOM2TCV+vGdhtWTlWKicLLx0k7vTn8w05xmyUJRr+gHH5lHT3uu47h7ycJEzSucblCtvO2RI0wkSCUj1yGwkjtOrPgvam2OpPVl8yMpRYT0JaSxJNSJOnHc1HINF/TBuwH7GUpa3+O/5iyWj1O7KeDxRHmr8dWd78PjOWmn1GMFkkJkLVFu91HD0d8Q+HV8ojPUIb/l6jpacpy04EF3ENjhlUSorW/FmBu/7WBCE9Q1JapqwnCcdBlP5cdeC6m0hWlKWlcvG/wAgrEDO6XYRqwXTuMjNY3ylFW0rbH81/O+vdtoM7uIf4skAyy04RjXuLKU8LmpVx02+JfAmMJ6Y6oacYT7eEdBkTlt9UpO1lpagBEJUxPp3LIGmt2UNFjLSZ6kdOE5T3AfMlKV7a52yG5W2ce/QI9XSXS7qcn/MTSs83L1Si8sdtJjg/Tpx8nbo6cUCU0w8hEP6Ho/c6rh2k2fb6Sstu7U1ZVzK8ccWvJ7UFV0V835mvIOIBDwF3un+sTafr0DmMvSePtX6+P0690Pr6/Pg4Cv7vr3QI/incPygLzKJn+/za+3v0p+WmlqyM6iY8c3WeUp59+ju/mfLOaEavmrw44x1COqaetriSR+VGrD/ADWY+PG3B583XQBz+DJqYPTCBMyXVc/a3z9nq/s/gkn6o+lnbTxWdr58HH5+Omna95LdpRxcohuzjMYCF/e33oPv0R2mtP8AxEY7Yyj6WN365Zu8Kx8fpXQQ+G/hyMoT9LctSPPLtNTP2lLd9T48vjna/h75ZGSBKe6eoTTJCWST/LO1PepnjprBl/hQ3Navyoen07WUZojy1tpF9Xn26I7MnqamlCc927WlAkhcWLqXM8b3b4ALcPHQL9LRJwUhKYlMzDVrmN/VuqpOebq+pfEPwxGWoSjulVsg5Aze1qI/VZxiunUOwNPZlSVmAKqLqJdXW2oBdCbqXr3aylHSjrXG0N0dvpku2JYrYb7rztOLkoK/h3YEJNxxsCuds19MoCXd2mOP6t9NlpfWOoRKuMkAFyOaXD9iVD1GbJYq1tg0wuL6nO5JWvpw8m5pOvT7SWiazGRcIrgS2VH830kbAz4pMiEd8GW6HzbR2ixSQ+L4lKuLsy+kY9NOw/EE9OoAXUoEpKG7TI75MnMoEWLYW7cXmk/wvsKdMikUki7bFuJupWi3dUUp4Rb6v1Y/LnPhtZR59P8AipXLeGrw49sdB34z8VNY0/mb2OBSWw3Z9cSVR2nlokCGb6AdWc4xaY+msN2QmRX0jbJLhdMrPpz0RqfCWWlEZR2zhv27XDp2gO7ySS+fv0L8N7Ocp1vhHTWUZwjBN5IcXvw+i7D+Xjb0EvxN2nbmpCeyMmpR0pO0ITsCMd3JJUCufe8JdTvWlLjLeSfUHqoGUaZV6xJU5p8dbTvvw7HVZ2huYTaEd/pGUUkbR8hzbnPSU+EyarVqepOUIy2jtibCIxX1Uahbjcwt+p6AR0Jap/NNiT2qqXztwXu2htWhImLelvf/AOFujpyTcfw1P002wbzIWEldpm/VuaZdl8HnDThDT1CMGG6Btk7WY3aagy4tvL6c4yT/APhTMT5mmE5bENGrYqC+usMlACiWocToDPdv3kyiNk402LGiM23bJzNQRsjKr9up9vq6m1Ni1pvy9OJ6Y7QsgY4HEJkbsuvVTqP4GlqacZGvsVlFqEuSTSLqWRqxjkWnx1Z8N/B2rpSs7iHpleNFGlpCTqqObi52+oySegU9pqx3SBisquUZUVLEa3D9NKkjF5+1r8QYyIeipWrtphaoSBcePc59d2Ff/gjqNmsaZLkjCR9Tmq1DDTY3a31bq/gaTti60aNvpNJIhA+mIatxjyhbtW/t0CfW+J1GU4QuUkYAshN4VFjeA21nLuwPVnwrShW4d0WI7yqdwth4ar9zno3uPwLNJD3EcSGYaKRnfrsialQ1Bb3xpvNdNYfg6UYp84krdum23Rn15aiZ89BmdfbiVNVn+/auudP5fgTUlX/yIF5/yX//AF690H//2Q=="/>
          <p:cNvSpPr>
            <a:spLocks noChangeAspect="1" noChangeArrowheads="1"/>
          </p:cNvSpPr>
          <p:nvPr/>
        </p:nvSpPr>
        <p:spPr bwMode="auto">
          <a:xfrm>
            <a:off x="0" y="-715963"/>
            <a:ext cx="1905000" cy="1495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5" name="Picture 5" descr="Krljušt ribe određuje njenu staro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362200"/>
            <a:ext cx="2381250" cy="1876426"/>
          </a:xfrm>
          <a:prstGeom prst="rect">
            <a:avLst/>
          </a:prstGeom>
          <a:noFill/>
        </p:spPr>
      </p:pic>
      <p:sp>
        <p:nvSpPr>
          <p:cNvPr id="5" name="Left Arrow 4"/>
          <p:cNvSpPr/>
          <p:nvPr/>
        </p:nvSpPr>
        <p:spPr>
          <a:xfrm flipV="1">
            <a:off x="3505200" y="1371600"/>
            <a:ext cx="1143000" cy="22859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6200" y="228600"/>
            <a:ext cx="899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51. Да ли постоји полно размножавање код протозоа: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ДА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		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HE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24400" y="1371600"/>
            <a:ext cx="4267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b="1" dirty="0" smtClean="0">
                <a:solidFill>
                  <a:schemeClr val="bg1"/>
                </a:solidFill>
              </a:rPr>
              <a:t>Праживотиње (Protozoa)</a:t>
            </a:r>
            <a:r>
              <a:rPr lang="sr-Latn-CS" dirty="0" smtClean="0">
                <a:solidFill>
                  <a:schemeClr val="bg1"/>
                </a:solidFill>
              </a:rPr>
              <a:t> </a:t>
            </a:r>
          </a:p>
          <a:p>
            <a:r>
              <a:rPr lang="sr-Latn-CS" dirty="0" smtClean="0"/>
              <a:t>су једноћелијске еукариотске</a:t>
            </a:r>
          </a:p>
          <a:p>
            <a:r>
              <a:rPr lang="sr-Latn-CS" dirty="0" smtClean="0"/>
              <a:t> животиње које припадају царству </a:t>
            </a:r>
            <a:r>
              <a:rPr lang="sr-Latn-CS" dirty="0" smtClean="0">
                <a:solidFill>
                  <a:schemeClr val="bg1"/>
                </a:solidFill>
              </a:rPr>
              <a:t>протиста (Protista). </a:t>
            </a:r>
          </a:p>
          <a:p>
            <a:r>
              <a:rPr lang="sr-Latn-CS" dirty="0" smtClean="0"/>
              <a:t>Тело праживотиња изграђено је од </a:t>
            </a:r>
            <a:r>
              <a:rPr lang="sr-Latn-CS" dirty="0" smtClean="0">
                <a:solidFill>
                  <a:schemeClr val="bg1"/>
                </a:solidFill>
              </a:rPr>
              <a:t>једне ћелије</a:t>
            </a:r>
            <a:r>
              <a:rPr lang="sr-Latn-CS" dirty="0" smtClean="0"/>
              <a:t>, која своје функције обавља разноврсним органелама и одговара појединачној ћелији у вишећелијском организму</a:t>
            </a:r>
            <a:endParaRPr 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28600" y="4724400"/>
            <a:ext cx="8915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Протозое имају следеће органеле које су диференцијације цитоплазме: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C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органеле за кретање : </a:t>
            </a:r>
            <a:r>
              <a:rPr kumimoji="0" lang="sr-Latn-CS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псеудоподије, трепље (цилије) и бичеви(флагелуме);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C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органале за варење су </a:t>
            </a:r>
            <a:r>
              <a:rPr kumimoji="0" lang="sr-Latn-CS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хранљиве вакуоле у којима се вари храна (унутарћелијско варење)</a:t>
            </a:r>
            <a:r>
              <a:rPr kumimoji="0" lang="sr-Latn-C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C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органеле за излучивање 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sr-Latn-CS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контрактилне вакуоле чија је примарна функција осморегулација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C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органеле за примање дражи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sr-Latn-CS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каква је нпр. стигма (очна мрља) за пријем светлосне дражи, код бичара</a:t>
            </a:r>
            <a:r>
              <a:rPr kumimoji="0" lang="sr-Latn-C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100" name="Picture 4" descr="http://faculty.college-prep.org/~bernie/sciproject/project/Kingdoms/animals%207/Images/paramec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4267200" cy="2268829"/>
          </a:xfrm>
          <a:prstGeom prst="rect">
            <a:avLst/>
          </a:prstGeom>
          <a:noFill/>
        </p:spPr>
      </p:pic>
      <p:sp>
        <p:nvSpPr>
          <p:cNvPr id="6" name="Down Arrow 5"/>
          <p:cNvSpPr/>
          <p:nvPr/>
        </p:nvSpPr>
        <p:spPr>
          <a:xfrm rot="11016869">
            <a:off x="565220" y="1016217"/>
            <a:ext cx="519778" cy="631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98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447800" y="1066800"/>
            <a:ext cx="5867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69.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Дводелно срце имају:</a:t>
            </a:r>
            <a:endParaRPr kumimoji="0" lang="sr-Cyrl-C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водоземци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рибе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неки гмизавци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кљунари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2819400" y="2133600"/>
            <a:ext cx="609600" cy="1981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52400" y="990600"/>
            <a:ext cx="773814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70.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Мишићни систем кичмењака има значајну улогу у:</a:t>
            </a:r>
            <a:endParaRPr kumimoji="0" lang="sr-Cyrl-C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кретању организма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исхрани</a:t>
            </a:r>
            <a:endParaRPr lang="sr-Cyrl-CS" sz="2000" dirty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циркулацији крви</a:t>
            </a: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у свим наведеним функцијама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4572000" y="2590800"/>
            <a:ext cx="9144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28600" y="1219200"/>
            <a:ext cx="7446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71. Код зглавкара нервни систем је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Cyrl-CS" sz="2000" b="0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ЛЕСТВИЧАСТОГ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типа </a:t>
            </a: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295400" y="1143000"/>
            <a:ext cx="574131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72. </a:t>
            </a: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Крвни систем HE   постоји код: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дупљара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већине паренхиматичних глиста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ваљкастих глиста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свих наведених бескичмењака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6553200" y="2743200"/>
            <a:ext cx="762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685800" y="1066800"/>
            <a:ext cx="6687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73.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 оку ки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ч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мењака чулне ћелије су присутне у: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рожњачи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дужици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сочиву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</a:t>
            </a:r>
            <a:r>
              <a:rPr kumimoji="0" lang="sr-Cyrl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  <a:r>
              <a:rPr kumimoji="0" lang="sr-Latn-C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ни у једном од наведених делова ока</a:t>
            </a:r>
            <a:endParaRPr kumimoji="0" lang="sr-Latn-C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6324600" y="2438400"/>
            <a:ext cx="9144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371600" y="1066800"/>
            <a:ext cx="514371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74.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Спољашње уво је развијено код: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водоземаца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гмизаваца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птица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свих виших кичмењака</a:t>
            </a:r>
            <a:endParaRPr kumimoji="0" lang="sr-Latn-C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5181600" y="2362200"/>
            <a:ext cx="9906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0" name="Picture 2" descr="http://urbanirecnik.com/wp-content/uploads/u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819400"/>
            <a:ext cx="3810000" cy="3114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524000" y="1219200"/>
            <a:ext cx="549240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75.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Мали и велики крвоток постоји код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гмизаваца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птица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сисара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свих наведених класа</a:t>
            </a:r>
            <a:endParaRPr kumimoji="0" lang="sr-Latn-C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5257800" y="2514600"/>
            <a:ext cx="1066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3124200"/>
            <a:ext cx="8686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dirty="0" smtClean="0">
                <a:solidFill>
                  <a:schemeClr val="bg1"/>
                </a:solidFill>
              </a:rPr>
              <a:t>Велики крвоток  </a:t>
            </a:r>
            <a:r>
              <a:rPr lang="sr-Latn-CS" dirty="0" smtClean="0"/>
              <a:t>почиње у </a:t>
            </a:r>
            <a:r>
              <a:rPr lang="sr-Latn-CS" dirty="0" smtClean="0">
                <a:solidFill>
                  <a:srgbClr val="C00000"/>
                </a:solidFill>
              </a:rPr>
              <a:t>левој комори </a:t>
            </a:r>
            <a:r>
              <a:rPr lang="sr-Latn-CS" dirty="0" smtClean="0"/>
              <a:t>из које полази аорта. Она разноси оксидовану крв по читавом организму. У ткивима се ћелијама предаје кисеоник, а у крв улази угљен-диоксид. Редукована крв се шупљим венама враћа у десну преткомору срца, а одатле иде у десну комору.</a:t>
            </a:r>
          </a:p>
          <a:p>
            <a:endParaRPr lang="sr-Latn-CS" dirty="0" smtClean="0"/>
          </a:p>
          <a:p>
            <a:r>
              <a:rPr lang="sr-Latn-CS" dirty="0" smtClean="0">
                <a:solidFill>
                  <a:schemeClr val="bg1"/>
                </a:solidFill>
              </a:rPr>
              <a:t>Мали крвоток  </a:t>
            </a:r>
            <a:r>
              <a:rPr lang="sr-Latn-CS" dirty="0" smtClean="0"/>
              <a:t>почиње у </a:t>
            </a:r>
            <a:r>
              <a:rPr lang="sr-Latn-CS" dirty="0" smtClean="0">
                <a:solidFill>
                  <a:srgbClr val="C00000"/>
                </a:solidFill>
              </a:rPr>
              <a:t>десној комори </a:t>
            </a:r>
            <a:r>
              <a:rPr lang="sr-Latn-CS" dirty="0" smtClean="0"/>
              <a:t>из које полази плућна артерија која се затим грана на леву и десну артерију које редуковану крв односе у плућа. У плућима се крв оксидује (отпушта се СО2, а прима О2) и враћа плућним венама у леву преткомору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" y="838200"/>
            <a:ext cx="44386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76.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Срце водоземаца је грађено од:</a:t>
            </a: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295400"/>
            <a:ext cx="4417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ДВЕ ПРЕТКОМОРЕ И ЈЕДНЕ КОМОРЕ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066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77. 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Срце гмизаваца је грађено од:</a:t>
            </a:r>
            <a:endParaRPr kumimoji="0" lang="sr-Cyrl-C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endParaRPr kumimoji="0" lang="sr-Cyrl-C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1676400"/>
            <a:ext cx="4417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ДВЕ ПРЕТКОМОРЕ И ЈЕДНЕ КОМОРЕ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143000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78. Срце птица је грађено од: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ДВЕ ПРЕТКОМОРЕ И ДВЕ КОМОРЕ</a:t>
            </a:r>
            <a:endParaRPr kumimoji="0" lang="sr-Latn-C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3554" name="Picture 2" descr="sr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62200"/>
            <a:ext cx="3873500" cy="33201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4600" y="57912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b="1" dirty="0" smtClean="0">
                <a:solidFill>
                  <a:schemeClr val="bg1"/>
                </a:solidFill>
              </a:rPr>
              <a:t>Srce  sisara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3556" name="Picture 4" descr="http://upload.wikimedia.org/wikipedia/commons/thumb/8/82/Heart_labelled_large_prevedeno.PNG/270px-Heart_labelled_large_preveden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667000"/>
            <a:ext cx="2571750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400" b="1" dirty="0" smtClean="0"/>
              <a:t>52. </a:t>
            </a:r>
            <a:r>
              <a:rPr lang="sr-Cyrl-CS" sz="2400" b="1" dirty="0" smtClean="0"/>
              <a:t>Главна </a:t>
            </a:r>
            <a:r>
              <a:rPr lang="sr-Cyrl-CS" sz="2400" b="1" dirty="0"/>
              <a:t>маса зуба код кичмењака сачињена је од зубне кости или</a:t>
            </a:r>
            <a:r>
              <a:rPr lang="sr-Cyrl-CS" sz="2400" b="1" dirty="0" smtClean="0"/>
              <a:t>:</a:t>
            </a:r>
            <a:endParaRPr lang="en-US" sz="2400" dirty="0"/>
          </a:p>
        </p:txBody>
      </p:sp>
      <p:sp>
        <p:nvSpPr>
          <p:cNvPr id="25602" name="AutoShape 2" descr="data:image/jpeg;base64,/9j/4AAQSkZJRgABAQAAAQABAAD/2wCEAAkGBhMSERQUExMWFRUVGBcXGBcWFRUVGBgVFRQbGBoYHBUZHCYfFxkkGRcVHy8gIycpLC0sFx4xNTAqNSYrLCkBCQoKDgwOGg8PGiolHCAuNiopLCksLCwsLiwtKiwsLC8sKSwsLCwsNSwsLyksLCopLCwpLCwsLyksLCwsLCwsKf/AABEIANEA8QMBIgACEQEDEQH/xAAbAAEAAwEBAQEAAAAAAAAAAAAABAUGAwIHAf/EAEoQAAIBAgMEBgUIBwUHBQAAAAECEQADBBIhBTFBUQYTImFxkTKBobHBBxQjQlJy0fAVM2JzkrPhJIKjwvEWU2OTorLSF0NUg+L/xAAaAQEAAgMBAAAAAAAAAAAAAAAAAgMBBAUG/8QAMBEAAgEDAQYDCAIDAAAAAAAAAAECAwQREgUhMVFhsUFxgRMjMjNCkaHwItEkYsH/2gAMAwEAAhEDEQA/APuNKUoBSlKAUpSgFKUoBSlKAUpSgFK4XsdbQwzqp5FgK6o4IkEEcxrQHqlKUApSlAKUpQClKUApSlAKUpQClcr2KRIzuqzuzMBPnX7Zvq4lWDDmCCPMUB0pSlAKUpQClKUApSlAKVXbf63qG6nNnzJOTLn6vrF6zJm0z9XnieMVR3cdjVlbNu4V1KNeUOQOrvTmhwT9ILMDfDcdYA1tKymwdr4y5fK3EIVDluAooCqbCuD1gPacuy9kKOyTIUiKvry3yxytbReBKtcY+qVA9tATa8XbyqJYhQOJIA8zUP8ARbH0791u4FbY/wAMBv8Aqr1a2NZUz1alvtMM7fxtLe2gPP6ctH0WNz90j3R5oCB6zVLtXpHeYm3ZtFeBd2VT4ALmIPeR5VocfeyW2YbwNPE6D21VbK2bPaNYBQWNkXmMuVjeQFYk+Lsf8tTrGDu2tbbFfDcfFToa1QsAV+9UKYM5Kez0hIMXUI09IBiJ8ACRXW50nw677gHiH/8AGp74NTwqPc2QppvG4qb3SxG/V9Y45ooA8zNRn6Tgelh7zcu1mHr1irr9BrX5+glrG8bijfpPdIi3h1Xvf8BVe7Yp2zG8ynla7A/E+ytcuw1rsNmqOFDOUY27hrzas7mObMfjUrZW1rtq4A7MyEwcxJjvBOoitDcsDlULGbNkTFBk0AM1+1V7Bv8AYKHem77p3fGrSpERSlKA8XLCt6Sg+IBqBsy2Fu4gAADrF0Aj/wBi3VlVdgWi7iSdAHX+RboCxpXHC423dXNbdXWYlGDCeUg12oBSlKAUpSgFKVV9JNqNh8O11YkNbXtRH0l5LZOrKNAxOrAabxQFpSsmOm+WesRYBKdZnAU3OqS7GVOshYuASGbXhy5J8oWZc62JWGJPWgGUw/XuAMuoyyAdJMSANQBsaVltkdMzicQltbeRT1k5vShZC6aZGlTKwRqNZkC9vbUVSQVukj7Nm6w9TBYPqoCZSq/9L8rV4/8A1kf90V+jaT//AB73+CPfdoD1tZMyBftMB8fhXfC2MigVX4rG3Cyf2e5o06tY4Kf+JU/D32ZZZCncSpMc5UkUBH2ptyzhwOseCdygEsfADh31x2T0lsYglUYhhrkcZWjmBxHhXzvH4s37j3TqWYkfcBhR6hHnXJZMMpKsNVIJBkciONcOe1GqmEv4r7nahs2Lp729X4Pr1K+b4Pphi7Y1ZboH21ho+8se0GrjDfKEDAew4PHIysPbFbsNoUJeOPM1J7PrR4LPkbClZdflBsa/R3tOGRf/ADrhe+URfqWHP3mRfdNWu8oL6kVKzrv6Wa+uV/EogzOwUc2IA8zWFxfTXFMYUW7YPcXYaTvJj2VR4m61xi9xmdubGY8BuXwFalXalKPwb/wbVLZs5fG8fk+n4LaFm8Cbbq8aHKZjxHCpLWwa+YbK2icPiLbzCyEufcYwfIwfVX1EVtWlyriGrGGa11bewljO58CttWOrvDkwI+PwqzqPi19E8iPfUito1BSlKyBWb2xbQ2NoC4xVI7RVcxAGHtn0Prfd47q0lZzar2xbxouKXR3S2UByljdtWrYXN9UFnAnhvoCw2DjDdtliVJzspy2mtQ1s5GUqXaSCp1BiI5SbOqbo0EVbttLfVdVdZWths6Kzqt36MwIQi4rRAgsRAirmgFKUoBSlKAV+ETX7VFf2xdU3m7BS1eS1lytmIcW9Q2aM03NBl1iOM1FyS4ltOlKo8R/d+C7yCIgRX7lFUdvpUGAK2nIYoEO4HrLgQSTop1DRrp4EVxu9Jn+lKoAtu1nM9oh1u3LbCAQGE29NRz7qj7SJcrOt4o0QUUiq3B7bz3MmQqCbyqxIMmxcyNoN0nUevdx73dsWFYq162rDeC6gjxBOlTTT4GvOEoPEiZSoH6ew3+/tf8xPxp+nsN/v7X/MT8ayQJN4dpD+0fapqF0kxXV4W8w35CB4t2R7TTEbew8T19rQg/rE5+PKqXprtiw2FIW/aJL29BcU6ZweBquq3GEmvBFlJKU4p80Y+3bywRuG/wDPKvYEAxwOYeB0I93kaj2to2wfTTkRmGvt1r3jry2kLk/RgFp5c18a8bplnGD1Wtcz0AJI4EGK9YfUj1j2EVjl6erm1suFnfmUmPD+taDZW3LN1hkuKddxMNqPsnWrqlrWprMolUbinPdGRPHpN4A15f0o76A/SiOOnnUPGbUtWmJuXESCfSYD2b6oUW3hIuckt7LJj2z3D4AV4s7geZJ9Q/0rIYj5RsOGYKLjg6ZgAB46kE1qMBjEvorWjKsoAO6APSkcDM1bUoVKazNYTK4VoTeIvgft63mRyePvr6f0ZxvXYWy51JQA/eGh9or5sxzGF9Ebu/vrX/J1ipsXLXG1cP8AC4zD25q6OyqmKjjzNPaUNVJS5P8AD/UafFjsN4V2rlifRPfA8zFda9CcAUpSgFZnbOJNu3i3FvrVW5bNy3k6wvaNq0LiheJykkb91aas9tK1da3jVsFluMyhShAYE2bUlS2gIE76A89C7t027i3LSWurbqyqWzbVrqibtxZ3ozMIPcdTWjqn6NDE5bvzoQ/WsF1BBtqqqGUD0VYhmynUZoq4oBSlKAUpSgFRf0Xazl8i5ic0x9aAM0bs0ACd+lSqVjGSSk48GRF2TaG62u8Nu0DBswIG4drXTjX4+yLJ3211DA6bw7FmB5yxJ14k12xmLS0jXHbKiAsxPADuGp8BUa1tu0R2ibZ5XVNokSqyA4EjM6CRxYDfTSiXtZ839yRbwNtSCEAILkGNxuNmc/3jqa7GoGC2/hrzBbV+1cYiQEuKxIgGYB3QQfAg1PIrJBtviVOM6U4a0Ydz6lc+4VysdNMG5gX1B/aDJ7WAFZzpZsY5my8if6ViPmLkAgSCSo3bxrUck1FM+4q6usqwKkbwZHmKo+lJzYC4TvXKT4pcE+418wwO1r+EeUZkOhK/VI713Gthe6XriMDiJAW5CSvCXcKSvdx/M1XWadOWeT7FlGLVSOOa7lKtzMBrqNxn2T+NUXTEt82I3SyhvafeBVtkB1Bg1WdJSTh2zDUFYI3Htca8ta4VaPmeiuFmlLyMC1mBXJ8MDUt4j86cq5seQJ3a/wBTXrTzRFykbmYeBIrhcwgmTr7anC2eX4edeQk6EROk/nhWAVz4ccq+j9ALgGCgnfcfdvyiNPOawdy3Gh3ifz5zW+6EWv7GmoGr8dfTNc3ab9z6/wBm9YLNX0NDnJ0AgVc9A72XGXE4Pan1ow+DGqUsIjMAOQk+4VJ6O4kJj8OeDFk3R6SGPaBXHspaa8Tr3MdVGa6dt59OvnVRzb3a/Cu1U+0dvWbLlrlwKEWI3ks3AKNTAHtrOYv5UVBi3YJ73YL7AD769Zk8uk2bulYDD/KVcYibCR99vwrWbI22L49HKfGR50yHFos6r9n/AK3EfvF/kW6lYjG27cZ3VJ3ZmCzHKTrULZN9XuYhkYMOsXVSCNLFviKyQLOlKUMilKUApSlAKUpQHDHYJL1trdwSrggiSDB5Eag943VSnoVZJzF7pYtmY5lGbtWnggKABmsWyYAJ1knMZ0Nc7OIV5ysGgwcpBgjhpxoCtwPRmzaKFM30ZUrLT6GHGHH+GB69al3dkWWJZrNtid5NtST4kjWpFm8rqGVgyncQQQfAjfXugMbtTZlnOw6m3v8A92n4VU/NUQZQoVQZAAAAPMDhV1tnFWhcZc2ZvsoDcYeIWY9cVQYu/cPooE77hHsVJn1sKgyaIm0tmC8yHgJDc47vX76zeKAtu6FoiRHEgMCNN54bq0q2GJOa4SDwU9Wv/T2vNqrcbgFR7hVQoZV3d7AHXju9tVVsezlnkbFBv2kcc13Pdu8WHYtt95uwB6iCxH92q7pFafqCWYRK/qxA9LiWk+6rm1YYAEHwI3GqrpTcnDtoAcyg8OPLxrzFs/fRS5rud6uvdyefBmLs2FMcJ1JPLjqa/GgknfO7uqcbJ0RRJbQAchu+Jq6wfRVQPpDJ5LoB6959lekr3NOj8bOHRt51fhRkz3VwKn8it3/srYiYb+KuWI6HW47LMD3ww3TyB9tay2lQzvz9i97PqrkYnEKd54jf4R/rW56Dpmwq6Hss4On7U7/Ais1jdnlMyPodIjdrMGeU6d091XfQS72LqETDBt5HpCN3itY2hidvqjw3P9+4sswraXx4Gs6ofkioOPxJttauKAWR1YCTwNTVQfZPnUbFgSvcw4zxrz9CWKsX1OzNZhJdH2K1RcxF1mJliGYnwEx7hUrZmyRcVWMxLA6xoBofOp+wcIqqX+tLL4AGPhVvatgbgB4aV7E8zkojsxuuyoumhHLdrr41tujD5JzaR66rLTa1f7HUF91ZRCTLbF4QvEOyR9kWzM/fRvZXDZRYNeRmLBHABIQGDaRo7CgbyeFWFV+z/wBbiP3i/wAi3UyssKUpQClKUApSlAKUpQCshh+g9y0i9Vfhzb6pyQVGXMpUqtsr2lhwC0n6Qy2gFa+lAZPYHRi9Zv5meEtkBSC03F+bqpXJmyogfM26Syg7t9/e2UjsS5ZwfqsxyDu6sQp9YNTaUBielzNb7CEooGgXsiI4AaVi7e2XQ9olh7R+Nb3pom7wr53iLIJIBEjUiRIB3EjeBVb4lkS+tYhWXMNR+dKh7SMqo719/wCIqt2TdKsyfaBPrH9J8qn48mBpxX3tVFz8qXkbNv8AOj5okYe0dAG14axNU/S66erVXXtZxrEGFBJGm/hVirmPz+RVP0qxzFbSkyAzH+FR8K87ZRzXidq7yqUmcOj+DzM948CUXwHpH4eo1oyNzeo/A1w2VhOrs20iCFBPeSJPtJrsmmYfV93cKxWlK4rNx35eF5EqWmjSWfDiFPYbxr2wkT+dT+ArqMNpuUdxE+3gajuMu4Ejdl5HlPKp1rGpSjre/wAiFK8p1ZaVlPqU+39ndZaLRqms/s8R8fVVL0WuxiddM6MDH20IPun21r7gJ9Ld9nh5Vjra9RigP+Ip9TEofY4PrrZtJ+0ozovllfvmU3UNFWFXrh/vkbWR3+ua4YgbvvL76kW38PImvGIJlZ+0vADjXLpfMj5nQm8RfkTcP6IA07Rn+KpYGuk6dxqFhDoNPrE+RP8ASom0NskMUTU8Tw8AK9ieUL+20byIq52NtC2HE3F9Rn3V84CsxliSe81fdHbfbFMmGj6eDUDZ/wCtxH7xf5Fup61A2f8ArcR+8X+Rbq0rLClKUApSlAKUpQGZ2rgMUbl9rYLOwHzd+uK27RFqCHtSA3blpytOYA6KKi2sDtJiM19lXdAGHVssXzqIcZgfmwmdwPfOwpQGMTB7VYnNey+kTkFkD9VcyBSwY+mbQaVGoMEiZ6WsLtFNAWYs7liz2mVc+ItOCsiQgtdemXnEaQRr6UBmtiYPHq9s37xcdkOD1Ma4ZSxGRAZ+cZo19E1c3bd/Mcty0F4A2nY+si6J8qmUoDB9PWxKWiwa0xC6DqnHH94edfMtk4q5fvOSLYvIhKnKwDKSAQYbgYr6r8ou0jZRSLRuT2YmAJnfodOFYXZWxZv2sR1ZsgC5mtkyZZCoAjepJBqDJrgR79t0dWzJoR9RvX9erO/aeNWUxl3KR9ffqxqHftubKm4IeCG0jUMRPrAB9dTLtwm2DzSfXAb4GqKyzTkuhfSeJxfVdzsLnBh8DWc6UKXuW0U65W82ZV+JrQW8RIGtUu0lHzuzx08PrgCvO2X8a2eSfZnduo5p46rui8tuo0O73eFe7Qlt5hYPeSd3kK4ZRIG7XnypiruW2X4kiPFt3s91buzKSy6noam0Z4xD1OOK20QxVQCAYJMyT3RuFSRfzoGHHQ898eYMedUapAHaUSQO0QJ7hJ9KuuDvFXync34V2JRUk4vxOXF6WmuKLa3cEaJrzMmsv0tskOtyI3bhxUz8F8q1Nlie/jvA/Os1S9MbTGyN28xEb8teds807lRfVHdump0HJdGX+RjqfaYri69tOPa+Brxh8xRTP1V91GMOO4MfJa1bePvorqbFV4pSfR9iUL+W2zclJ9ZOntIqowdjjUvH3Po1X7Zk/dX+tfvzYm2QrFSRGYbx4d8TXrjzB4dwGVSD2txykrPIkbvKKutgXQbhGUrlKwSQQwI1IjdB4d4rMdIb+JBDWQqqkAkwxdiDrHACPM0+TzaV98U9u62aVLieBDAachB3d1MGGfc03CqPFbR+bpjr2XN1XbyzE5cPbMTBjyNXaDQeFUG0b7ImMZUDnPbBDKXUK1u0rMUGrhVLMVG/LFWlRP2Dtb5za6zKF7dxNGLA9XcZJBIBgldxAIqyqn6OYkuLxhSOtIW6idWLw6tD1kayQxa3mmD1cjlVxQClKUApSlAY3H7Q2jbu3XRM9oXWQK1vNClUK3FS2ouMoIdT2j6YMQpr2dtY/sObAGbrAQLV9urVb9pAxUMDdlGuOAFUwunGtdFYvauHxdi7furPVPcn6MI93KbSgBcyNl7aLIOkZo7RFAflvb+0GdWawyQkMnU3XVcz4f6QkH6QhWvEW1hhlIMkV6/Tm0WUE2RbkpMWLrsqg4dnYjP2gRcvjKAGGSASQa9YWztN2XOxtoQuYg2C0i20kShiWySCum4TEn8+a7VBT6QEdmezZJzFLJcN6IyZuvAyyRpodIAk7J2ti72KUPae3aGfU2ntTI0DBiwkFdCpg5q1NZjY2Axq4hGxFx3QIV0a0BmNqySXRVWfpOvAKiRpwNXl3Y9hiWazbZjvJtoSfEka0Bg+kPS9/wBJHB3LQW2YS3ckyWKBgGB0hpgR3c6yOCxWJsYxbLubiXHYENqVJBYFTy/Zq/8AlY6HLAvWbaqCuUhEAh1PZMAcZj1Co+KwmEtvZN5ba3GCqsqozPkAMiInMTqeJqDLEcsY2brTLQPo8hAgMpDZxx1DRXnAtmtp3CPVmYe4iuL4brZnDizkOspbZbi6iAw1B47vOmycGkPCKGVtCFAMOI949tRMo94FuwARqNDry0qv2k39qsRy4/fFW1gNncADWG3TvGvtmq/aMri7GYfVMaEfWH9K81TjoryXJS7M9FVkp04y5uL/ACiyuXgfI8O6PjXHbggW14HXyEe6pI1Yae/mKj7XWblv7s+Zrp7NWKPqc2/+b6EF8NbbKl4oCxOUMYBg6CToDqN5FMTYZG7W8HlECd3vqTdsJfuPhnX0UW4DzBJVh6pXzNeMfglUEryC75gJoBXSNAni5EQAfP4d4aqvpXiG6gAqB2hrHdU+2ewp1EgbvH/9VWdK3i0vaJluPcpPwrh1Iab1dXk7EJarR58MotcDebqrcgegnD9kV5u6sfux/EwHwr82eCLVvX6if9orraGZjPMez/WtazjquV0ybN09NuzhiV+lA4BRHr1r9vXLnW2Uttl1LPoCCn2YPPXd3V0ZZvP3HL/CAPhXe8FabUlXuW3ykaNCjgeYJBjlrXpTzzIt200Mlx84ZpWQAVn6oPLurv0M2VGKLkEFeyDwIO81Q4DBFsM9tyzQzZJmR2QRB36NPtradDCWa2WBBgSDvnj7aGHwPpFZ/HW7jLjBabK3WW9zZCVFu0XUP9RmTMobgSDI31oKpzftp88e8VFtWUuWEjKLFsmRxq0qPXR1LgW5nLZTcJtq9zrXS3kQZWfM0kuLjAZmgMBOkC2qo6KYRbWEtW1EZFCN9E9mWQBS2R1VtY3ka1b0ApSlAKUrHY3aOPOJcLbuCy1y0lo9WpC9Vfti6zEHPkdWvekFGW0pU9qgNjSsfd6R7QBUjCCCPRK3ZLKVRkziRb7QdlZhDKV3amuF3pBjl6xxZd+wotxhrwRmh2LG0WFxNQLe87lMQ0gDb0rNYjHYtsI9zLkudaoVVtXGZbS4oKSyyWuA2gW7IXQmOBqJ/tBj9ww4mQomzejISoF+c0AHM30PprEkwDQGwpWZ2TtrGPiBbu2AlvtAt1d0ZsuaLgbVVBKgZGMwZzGRNzexN4MQtkMOB6wCfVGlAeNt25tHur4r0xvXVxOZIGVVglQ2/WVB3f0r63tvG3haYtZAH71eH92vke1tpHGWEvJbytbZkcFgTqAQN24HUH9o1B8ScTh0dxeJ6/q2PWo2Z3negJksG4do7t2u6rrDNkvEcHBH94EMvtAHrqDsNrljD37rWyzNBABEkLuG7RZJPqr0+L6y2l4AqeI4q6mCJ46jf31gmXNwgNIYrw0BMg6jiO+qbbc/OMM2cmCRJB01U86scU4ZZ4bxHdDAeWYVB26UAtPB0f7QO9SfeBXGr09N0mvqT7NHVoT1W7T+l/8AclolzXfOnfzFcscPprfHs/Gihc2g+qePeK/MQ301v7v+Y1fs75PqU3/zfQ84zaKqly5hsj3VK23nN2VknUaaSN40njpUXD41b2HLBBbcMRcQcH35hzDDX1HlUfFbZ+Z47IbadS56u4YOaHjXMeU7t1TV2clrr1VwxzAn7QEQub210TnnXDNNtR3H2R+FUXS9zlQRB7R81j41c4Votr4N/mqn6RXFbEWEgx2J7U+ldA3xpXMqrF3GXJZ7nSpP/GlHm/6L+wMqgHgAN3IRUrZNrMT36+2fdFR8ZcGQ5c0nTUg7/VXUEpauMPqqQPE5UHsPtrW2XDM5TNnaM8QjDm+xEwssGIPabMQe88fOmz9ksqobzF3tOXQhidDHZJ3kSD5xTCWnhckd4PERuHfWbw+OvJibd3OfpHVXWSVKswGUruiN3Ku4cUs8btnDpe7ZOYaFgrMFneP9JrddEbf0iEEEMAykGQVO4g1jtubGDFiACVkMsamD6Q5nmPXV/wDJFcY9ZaaSLL9g/suJI8wT/eoiL4H0+qq1h+sbFoSRmYLICnfh7Y3MCp8CCO6rWq/Z/wCtxH7xf5FurSs/djbHTDW+rQkgsza5Rq2+FQKqDuUAcd5JM+lKAUpSgFKUoBSKUoBSq/b21hhsPcuwGKgBVLBA1xiFRS50UF2UZjumeFUafKNZ6sXGt3IKrJXI4FxrRudWO1mJGVlJgCRvoDWUqm2Z0nS/cFsW7iNDNDqFhVYqTvn0hEb4IMQQamXtsWUYq7hSN+aVHmRBoCN0mshsOw5gjzBFfJ7GzVwtsoHWWYsM5gM8CBvmNBu1r6ftzbVg2jlvWj4XE/Gvj3Smwl+4AIYgQI11J5j31B8ScSbd27dti21y1lWWW4gIc5YjMvdxg79R31+fMerDAPmRjnSN0MBBB36iD+TXTD50sjMTedV46TwAmDw47zFcMa9xrasuW2+kq8EcsubSAdI8aiTJGAxH0cfYPs/0muPSHL82YDNKMrfViARwidxr8Q9XcncDoRy/qK747DlrbCN6lZG4gjQfEVqXNNy0zXGLz6eJtW80tUHwksevgd8FfBRTyUj+HT4V4xt8IyOxgC3mJ7gTUTo8c1jXfIUetVJ0qfirIuXFQssBQIchQSxkLrvJ00rNtSdOMl1f2MXFRVJJ9Fk59IdhNifpVUOrKpIHpaLGYDjoBur1gcERZR7qReCshbUFkDdjMPtAAa112X0hBxYsrdWFDK1sjKSwGhttHaIOhE89Kp9vbexVi8xuBWtTIULByTGZX4nx9lbRqllh/QPdnX2T8apsUmbG2hyCnQ/ZOb4VcYQ6sJntA+oj8BVWABjjxhQB4C3w860LmLUnP/Vm/byTjo5yRetBYRPZ11jfw9tetpmECT6TD1hRr7SK94RN/Pee47h5D21Ea51l3T0R2V89T6zrU7Kj7Glh8XvIXdb2tTK4LcjzZxF0XlyFVtJ6ZYDlPpHcdwFR8Xhv7WhAGU3BcWNRAlhEftCK6bbtk4TLcTLcZxC7xlkiTy7JB15V0wtwYbDYZXEliqDuLknyEgVuGods90YhB6Vu52TpqrQTmnfM+qDW+6G4QKrEADwHE8awWH2gTirlnqyAmoed+7hGkkmNdwr6V0YWLZrK4kJFzVfs/wDW4j94v8i3VhNV+z/1uI/eL/It1YQLClKUApSlAKUpQClKUB5e2DEgGDIkTBG4+NQ7ew7C3LlwWkz3dHJUEkEQRrwPEbiZJqdSgI9jAW0jJbRYMjKqiCREiBppp4VIpSgIO2LIa0Z9tfMdr7NQMZRZ71U/CvrZE1ntt9GhcllA8KjJEkz4fgcaEnrE6xODKoDKQdxGkirPG4ezdsFlJKEH6zjUc1J3g1r8b0V0Oa3v7oPmKrn2OttMoHZHPvMmeZqGSe4zGz7IuIrEvmQdWTnJmANRPMRXfBYxiCC1wZTETbJHIzkOZTBqZev27emZQOWnuqGuItgkorMTvgGNO8wKyZwfuyMWED6EyRpw001O+BA0rxtFg6hndVBYPmIJ1UyICg1DtYoBngTLHQSw136gEV0XaoQQLeg3DIQNfGmGCdtTouLjB0YanOGnKRm7QI5jWRGtTRhRcsdReuLddZ1zDOBOnfu31U/7SOTw8jPlS5tQOwZ7dvMpBBKhWkd5IJphgnYTFhXZcpBQAFWjtJIAZTzBg+VcdntmxlxgyL2YlzlG5R3we6vDbanQoTHECQBv3idKjYDFpmcscpdiQOQ3fCmAaHFYiRkQ5ubAEDwE6nxNMFgQz25fIqtmOhlsusd+tRWtJdTJmIEyGQweVWnVh2VhplMjn6OUz48fGsA7W7wZmtssjeDHZiJhp3Gq/aeGXEFcryEbKwH1SGnz/AVa5TXLC7NCA5V1YyTzNYMEgNmbhymADEyJPGt30cH0XrrIYLZ7EjSt3s3DZLYHGpR4kGesVgVuRmLiPsXLlvfzyMJ9dMHgEtZss9o5iWd3JMAek5J3ACpFKsIilKUApSlAKUpQClKUApSlAKUpQClKUBxv4VXEN74qHc6P2WEFSRyzGrKlMAwu1vkssuxey3Vk8OHqqnf5Jr063gw5EKfeK+pUrGCWpnzUfJQeNw+AaPYAKk2vkuUcf+pvxr6DSsaUY1MwR+TYflj+NRrnyVod6jzP419GpTShlnzq38lqjcI8HYfGud/5Kc31yPEhveDX0mlNIyz5T/6OXB6N8D1Ee6tPsH5P1sgdZcLn2eZrX0rOBllUOjVnka9rsG0OFWVKYRg4WcGibhXelKyBSlKAUpSgFKUoBSlKAUpSgFKUoBSlKAUpSgFKUoBSlKAUpSgFKUoBSlKAUpSgFKUoBSlKAUpSgFKUoBSlKA//2Q=="/>
          <p:cNvSpPr>
            <a:spLocks noChangeAspect="1" noChangeArrowheads="1"/>
          </p:cNvSpPr>
          <p:nvPr/>
        </p:nvSpPr>
        <p:spPr bwMode="auto">
          <a:xfrm>
            <a:off x="0" y="-952500"/>
            <a:ext cx="2295525" cy="1990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data:image/jpeg;base64,/9j/4AAQSkZJRgABAQAAAQABAAD/2wCEAAkGBhMSERQUExMWFRUVGBcXGBcWFRUVGBgVFRQbGBoYHBUZHCYfFxkkGRcVHy8gIycpLC0sFx4xNTAqNSYrLCkBCQoKDgwOGg8PGiolHCAuNiopLCksLCwsLiwtKiwsLC8sKSwsLCwsNSwsLyksLCopLCwpLCwsLyksLCwsLCwsKf/AABEIANEA8QMBIgACEQEDEQH/xAAbAAEAAwEBAQEAAAAAAAAAAAAABAUGAwIHAf/EAEoQAAIBAgMEBgUIBwUHBQAAAAECEQADBBIhBTFBUQYTImFxkTKBobHBBxQjQlJy0fAVM2JzkrPhJIKjwvEWU2OTorLSF0NUg+L/xAAaAQEAAgMBAAAAAAAAAAAAAAAAAgMBBAUG/8QAMBEAAgEDAQYDCAIDAAAAAAAAAAECAwQREgUhMVFhsUFxgRMjMjNCkaHwItEkYsH/2gAMAwEAAhEDEQA/APuNKUoBSlKAUpSgFKUoBSlKAUpSgFK4XsdbQwzqp5FgK6o4IkEEcxrQHqlKUApSlAKUpQClKUApSlAKUpQClcr2KRIzuqzuzMBPnX7Zvq4lWDDmCCPMUB0pSlAKUpQClKUApSlAKVXbf63qG6nNnzJOTLn6vrF6zJm0z9XnieMVR3cdjVlbNu4V1KNeUOQOrvTmhwT9ILMDfDcdYA1tKymwdr4y5fK3EIVDluAooCqbCuD1gPacuy9kKOyTIUiKvry3yxytbReBKtcY+qVA9tATa8XbyqJYhQOJIA8zUP8ARbH0791u4FbY/wAMBv8Aqr1a2NZUz1alvtMM7fxtLe2gPP6ctH0WNz90j3R5oCB6zVLtXpHeYm3ZtFeBd2VT4ALmIPeR5VocfeyW2YbwNPE6D21VbK2bPaNYBQWNkXmMuVjeQFYk+Lsf8tTrGDu2tbbFfDcfFToa1QsAV+9UKYM5Kez0hIMXUI09IBiJ8ACRXW50nw677gHiH/8AGp74NTwqPc2QppvG4qb3SxG/V9Y45ooA8zNRn6Tgelh7zcu1mHr1irr9BrX5+glrG8bijfpPdIi3h1Xvf8BVe7Yp2zG8ynla7A/E+ytcuw1rsNmqOFDOUY27hrzas7mObMfjUrZW1rtq4A7MyEwcxJjvBOoitDcsDlULGbNkTFBk0AM1+1V7Bv8AYKHem77p3fGrSpERSlKA8XLCt6Sg+IBqBsy2Fu4gAADrF0Aj/wBi3VlVdgWi7iSdAHX+RboCxpXHC423dXNbdXWYlGDCeUg12oBSlKAUpSgFKVV9JNqNh8O11YkNbXtRH0l5LZOrKNAxOrAabxQFpSsmOm+WesRYBKdZnAU3OqS7GVOshYuASGbXhy5J8oWZc62JWGJPWgGUw/XuAMuoyyAdJMSANQBsaVltkdMzicQltbeRT1k5vShZC6aZGlTKwRqNZkC9vbUVSQVukj7Nm6w9TBYPqoCZSq/9L8rV4/8A1kf90V+jaT//AB73+CPfdoD1tZMyBftMB8fhXfC2MigVX4rG3Cyf2e5o06tY4Kf+JU/D32ZZZCncSpMc5UkUBH2ptyzhwOseCdygEsfADh31x2T0lsYglUYhhrkcZWjmBxHhXzvH4s37j3TqWYkfcBhR6hHnXJZMMpKsNVIJBkciONcOe1GqmEv4r7nahs2Lp729X4Pr1K+b4Pphi7Y1ZboH21ho+8se0GrjDfKEDAew4PHIysPbFbsNoUJeOPM1J7PrR4LPkbClZdflBsa/R3tOGRf/ADrhe+URfqWHP3mRfdNWu8oL6kVKzrv6Wa+uV/EogzOwUc2IA8zWFxfTXFMYUW7YPcXYaTvJj2VR4m61xi9xmdubGY8BuXwFalXalKPwb/wbVLZs5fG8fk+n4LaFm8Cbbq8aHKZjxHCpLWwa+YbK2icPiLbzCyEufcYwfIwfVX1EVtWlyriGrGGa11bewljO58CttWOrvDkwI+PwqzqPi19E8iPfUito1BSlKyBWb2xbQ2NoC4xVI7RVcxAGHtn0Prfd47q0lZzar2xbxouKXR3S2UByljdtWrYXN9UFnAnhvoCw2DjDdtliVJzspy2mtQ1s5GUqXaSCp1BiI5SbOqbo0EVbttLfVdVdZWths6Kzqt36MwIQi4rRAgsRAirmgFKUoBSlKAV+ETX7VFf2xdU3m7BS1eS1lytmIcW9Q2aM03NBl1iOM1FyS4ltOlKo8R/d+C7yCIgRX7lFUdvpUGAK2nIYoEO4HrLgQSTop1DRrp4EVxu9Jn+lKoAtu1nM9oh1u3LbCAQGE29NRz7qj7SJcrOt4o0QUUiq3B7bz3MmQqCbyqxIMmxcyNoN0nUevdx73dsWFYq162rDeC6gjxBOlTTT4GvOEoPEiZSoH6ew3+/tf8xPxp+nsN/v7X/MT8ayQJN4dpD+0fapqF0kxXV4W8w35CB4t2R7TTEbew8T19rQg/rE5+PKqXprtiw2FIW/aJL29BcU6ZweBquq3GEmvBFlJKU4p80Y+3bywRuG/wDPKvYEAxwOYeB0I93kaj2to2wfTTkRmGvt1r3jry2kLk/RgFp5c18a8bplnGD1Wtcz0AJI4EGK9YfUj1j2EVjl6erm1suFnfmUmPD+taDZW3LN1hkuKddxMNqPsnWrqlrWprMolUbinPdGRPHpN4A15f0o76A/SiOOnnUPGbUtWmJuXESCfSYD2b6oUW3hIuckt7LJj2z3D4AV4s7geZJ9Q/0rIYj5RsOGYKLjg6ZgAB46kE1qMBjEvorWjKsoAO6APSkcDM1bUoVKazNYTK4VoTeIvgft63mRyePvr6f0ZxvXYWy51JQA/eGh9or5sxzGF9Ebu/vrX/J1ipsXLXG1cP8AC4zD25q6OyqmKjjzNPaUNVJS5P8AD/UafFjsN4V2rlifRPfA8zFda9CcAUpSgFZnbOJNu3i3FvrVW5bNy3k6wvaNq0LiheJykkb91aas9tK1da3jVsFluMyhShAYE2bUlS2gIE76A89C7t027i3LSWurbqyqWzbVrqibtxZ3ozMIPcdTWjqn6NDE5bvzoQ/WsF1BBtqqqGUD0VYhmynUZoq4oBSlKAUpSgFRf0Xazl8i5ic0x9aAM0bs0ACd+lSqVjGSSk48GRF2TaG62u8Nu0DBswIG4drXTjX4+yLJ3211DA6bw7FmB5yxJ14k12xmLS0jXHbKiAsxPADuGp8BUa1tu0R2ibZ5XVNokSqyA4EjM6CRxYDfTSiXtZ839yRbwNtSCEAILkGNxuNmc/3jqa7GoGC2/hrzBbV+1cYiQEuKxIgGYB3QQfAg1PIrJBtviVOM6U4a0Ydz6lc+4VysdNMG5gX1B/aDJ7WAFZzpZsY5my8if6ViPmLkAgSCSo3bxrUck1FM+4q6usqwKkbwZHmKo+lJzYC4TvXKT4pcE+418wwO1r+EeUZkOhK/VI713Gthe6XriMDiJAW5CSvCXcKSvdx/M1XWadOWeT7FlGLVSOOa7lKtzMBrqNxn2T+NUXTEt82I3SyhvafeBVtkB1Bg1WdJSTh2zDUFYI3Htca8ta4VaPmeiuFmlLyMC1mBXJ8MDUt4j86cq5seQJ3a/wBTXrTzRFykbmYeBIrhcwgmTr7anC2eX4edeQk6EROk/nhWAVz4ccq+j9ALgGCgnfcfdvyiNPOawdy3Gh3ifz5zW+6EWv7GmoGr8dfTNc3ab9z6/wBm9YLNX0NDnJ0AgVc9A72XGXE4Pan1ow+DGqUsIjMAOQk+4VJ6O4kJj8OeDFk3R6SGPaBXHspaa8Tr3MdVGa6dt59OvnVRzb3a/Cu1U+0dvWbLlrlwKEWI3ks3AKNTAHtrOYv5UVBi3YJ73YL7AD769Zk8uk2bulYDD/KVcYibCR99vwrWbI22L49HKfGR50yHFos6r9n/AK3EfvF/kW6lYjG27cZ3VJ3ZmCzHKTrULZN9XuYhkYMOsXVSCNLFviKyQLOlKUMilKUApSlAKUpQHDHYJL1trdwSrggiSDB5Eag943VSnoVZJzF7pYtmY5lGbtWnggKABmsWyYAJ1knMZ0Nc7OIV5ysGgwcpBgjhpxoCtwPRmzaKFM30ZUrLT6GHGHH+GB69al3dkWWJZrNtid5NtST4kjWpFm8rqGVgyncQQQfAjfXugMbtTZlnOw6m3v8A92n4VU/NUQZQoVQZAAAAPMDhV1tnFWhcZc2ZvsoDcYeIWY9cVQYu/cPooE77hHsVJn1sKgyaIm0tmC8yHgJDc47vX76zeKAtu6FoiRHEgMCNN54bq0q2GJOa4SDwU9Wv/T2vNqrcbgFR7hVQoZV3d7AHXju9tVVsezlnkbFBv2kcc13Pdu8WHYtt95uwB6iCxH92q7pFafqCWYRK/qxA9LiWk+6rm1YYAEHwI3GqrpTcnDtoAcyg8OPLxrzFs/fRS5rud6uvdyefBmLs2FMcJ1JPLjqa/GgknfO7uqcbJ0RRJbQAchu+Jq6wfRVQPpDJ5LoB6959lekr3NOj8bOHRt51fhRkz3VwKn8it3/srYiYb+KuWI6HW47LMD3ww3TyB9tay2lQzvz9i97PqrkYnEKd54jf4R/rW56Dpmwq6Hss4On7U7/Ais1jdnlMyPodIjdrMGeU6d091XfQS72LqETDBt5HpCN3itY2hidvqjw3P9+4sswraXx4Gs6ofkioOPxJttauKAWR1YCTwNTVQfZPnUbFgSvcw4zxrz9CWKsX1OzNZhJdH2K1RcxF1mJliGYnwEx7hUrZmyRcVWMxLA6xoBofOp+wcIqqX+tLL4AGPhVvatgbgB4aV7E8zkojsxuuyoumhHLdrr41tujD5JzaR66rLTa1f7HUF91ZRCTLbF4QvEOyR9kWzM/fRvZXDZRYNeRmLBHABIQGDaRo7CgbyeFWFV+z/wBbiP3i/wAi3UyssKUpQClKUApSlAKUpQCshh+g9y0i9Vfhzb6pyQVGXMpUqtsr2lhwC0n6Qy2gFa+lAZPYHRi9Zv5meEtkBSC03F+bqpXJmyogfM26Syg7t9/e2UjsS5ZwfqsxyDu6sQp9YNTaUBielzNb7CEooGgXsiI4AaVi7e2XQ9olh7R+Nb3pom7wr53iLIJIBEjUiRIB3EjeBVb4lkS+tYhWXMNR+dKh7SMqo719/wCIqt2TdKsyfaBPrH9J8qn48mBpxX3tVFz8qXkbNv8AOj5okYe0dAG14axNU/S66erVXXtZxrEGFBJGm/hVirmPz+RVP0qxzFbSkyAzH+FR8K87ZRzXidq7yqUmcOj+DzM948CUXwHpH4eo1oyNzeo/A1w2VhOrs20iCFBPeSJPtJrsmmYfV93cKxWlK4rNx35eF5EqWmjSWfDiFPYbxr2wkT+dT+ArqMNpuUdxE+3gajuMu4Ejdl5HlPKp1rGpSjre/wAiFK8p1ZaVlPqU+39ndZaLRqms/s8R8fVVL0WuxiddM6MDH20IPun21r7gJ9Ld9nh5Vjra9RigP+Ip9TEofY4PrrZtJ+0ozovllfvmU3UNFWFXrh/vkbWR3+ua4YgbvvL76kW38PImvGIJlZ+0vADjXLpfMj5nQm8RfkTcP6IA07Rn+KpYGuk6dxqFhDoNPrE+RP8ASom0NskMUTU8Tw8AK9ieUL+20byIq52NtC2HE3F9Rn3V84CsxliSe81fdHbfbFMmGj6eDUDZ/wCtxH7xf5Fup61A2f8ArcR+8X+Rbq0rLClKUApSlAKUpQGZ2rgMUbl9rYLOwHzd+uK27RFqCHtSA3blpytOYA6KKi2sDtJiM19lXdAGHVssXzqIcZgfmwmdwPfOwpQGMTB7VYnNey+kTkFkD9VcyBSwY+mbQaVGoMEiZ6WsLtFNAWYs7liz2mVc+ItOCsiQgtdemXnEaQRr6UBmtiYPHq9s37xcdkOD1Ma4ZSxGRAZ+cZo19E1c3bd/Mcty0F4A2nY+si6J8qmUoDB9PWxKWiwa0xC6DqnHH94edfMtk4q5fvOSLYvIhKnKwDKSAQYbgYr6r8ou0jZRSLRuT2YmAJnfodOFYXZWxZv2sR1ZsgC5mtkyZZCoAjepJBqDJrgR79t0dWzJoR9RvX9erO/aeNWUxl3KR9ffqxqHftubKm4IeCG0jUMRPrAB9dTLtwm2DzSfXAb4GqKyzTkuhfSeJxfVdzsLnBh8DWc6UKXuW0U65W82ZV+JrQW8RIGtUu0lHzuzx08PrgCvO2X8a2eSfZnduo5p46rui8tuo0O73eFe7Qlt5hYPeSd3kK4ZRIG7XnypiruW2X4kiPFt3s91buzKSy6noam0Z4xD1OOK20QxVQCAYJMyT3RuFSRfzoGHHQ898eYMedUapAHaUSQO0QJ7hJ9KuuDvFXync34V2JRUk4vxOXF6WmuKLa3cEaJrzMmsv0tskOtyI3bhxUz8F8q1Nlie/jvA/Os1S9MbTGyN28xEb8teds807lRfVHdump0HJdGX+RjqfaYri69tOPa+Brxh8xRTP1V91GMOO4MfJa1bePvorqbFV4pSfR9iUL+W2zclJ9ZOntIqowdjjUvH3Po1X7Zk/dX+tfvzYm2QrFSRGYbx4d8TXrjzB4dwGVSD2txykrPIkbvKKutgXQbhGUrlKwSQQwI1IjdB4d4rMdIb+JBDWQqqkAkwxdiDrHACPM0+TzaV98U9u62aVLieBDAachB3d1MGGfc03CqPFbR+bpjr2XN1XbyzE5cPbMTBjyNXaDQeFUG0b7ImMZUDnPbBDKXUK1u0rMUGrhVLMVG/LFWlRP2Dtb5za6zKF7dxNGLA9XcZJBIBgldxAIqyqn6OYkuLxhSOtIW6idWLw6tD1kayQxa3mmD1cjlVxQClKUApSlAY3H7Q2jbu3XRM9oXWQK1vNClUK3FS2ouMoIdT2j6YMQpr2dtY/sObAGbrAQLV9urVb9pAxUMDdlGuOAFUwunGtdFYvauHxdi7furPVPcn6MI93KbSgBcyNl7aLIOkZo7RFAflvb+0GdWawyQkMnU3XVcz4f6QkH6QhWvEW1hhlIMkV6/Tm0WUE2RbkpMWLrsqg4dnYjP2gRcvjKAGGSASQa9YWztN2XOxtoQuYg2C0i20kShiWySCum4TEn8+a7VBT6QEdmezZJzFLJcN6IyZuvAyyRpodIAk7J2ti72KUPae3aGfU2ntTI0DBiwkFdCpg5q1NZjY2Axq4hGxFx3QIV0a0BmNqySXRVWfpOvAKiRpwNXl3Y9hiWazbZjvJtoSfEka0Bg+kPS9/wBJHB3LQW2YS3ckyWKBgGB0hpgR3c6yOCxWJsYxbLubiXHYENqVJBYFTy/Zq/8AlY6HLAvWbaqCuUhEAh1PZMAcZj1Co+KwmEtvZN5ba3GCqsqozPkAMiInMTqeJqDLEcsY2brTLQPo8hAgMpDZxx1DRXnAtmtp3CPVmYe4iuL4brZnDizkOspbZbi6iAw1B47vOmycGkPCKGVtCFAMOI949tRMo94FuwARqNDry0qv2k39qsRy4/fFW1gNncADWG3TvGvtmq/aMri7GYfVMaEfWH9K81TjoryXJS7M9FVkp04y5uL/ACiyuXgfI8O6PjXHbggW14HXyEe6pI1Yae/mKj7XWblv7s+Zrp7NWKPqc2/+b6EF8NbbKl4oCxOUMYBg6CToDqN5FMTYZG7W8HlECd3vqTdsJfuPhnX0UW4DzBJVh6pXzNeMfglUEryC75gJoBXSNAni5EQAfP4d4aqvpXiG6gAqB2hrHdU+2ewp1EgbvH/9VWdK3i0vaJluPcpPwrh1Iab1dXk7EJarR58MotcDebqrcgegnD9kV5u6sfux/EwHwr82eCLVvX6if9orraGZjPMez/WtazjquV0ybN09NuzhiV+lA4BRHr1r9vXLnW2Uttl1LPoCCn2YPPXd3V0ZZvP3HL/CAPhXe8FabUlXuW3ykaNCjgeYJBjlrXpTzzIt200Mlx84ZpWQAVn6oPLurv0M2VGKLkEFeyDwIO81Q4DBFsM9tyzQzZJmR2QRB36NPtradDCWa2WBBgSDvnj7aGHwPpFZ/HW7jLjBabK3WW9zZCVFu0XUP9RmTMobgSDI31oKpzftp88e8VFtWUuWEjKLFsmRxq0qPXR1LgW5nLZTcJtq9zrXS3kQZWfM0kuLjAZmgMBOkC2qo6KYRbWEtW1EZFCN9E9mWQBS2R1VtY3ka1b0ApSlAKUrHY3aOPOJcLbuCy1y0lo9WpC9Vfti6zEHPkdWvekFGW0pU9qgNjSsfd6R7QBUjCCCPRK3ZLKVRkziRb7QdlZhDKV3amuF3pBjl6xxZd+wotxhrwRmh2LG0WFxNQLe87lMQ0gDb0rNYjHYtsI9zLkudaoVVtXGZbS4oKSyyWuA2gW7IXQmOBqJ/tBj9ww4mQomzejISoF+c0AHM30PprEkwDQGwpWZ2TtrGPiBbu2AlvtAt1d0ZsuaLgbVVBKgZGMwZzGRNzexN4MQtkMOB6wCfVGlAeNt25tHur4r0xvXVxOZIGVVglQ2/WVB3f0r63tvG3haYtZAH71eH92vke1tpHGWEvJbytbZkcFgTqAQN24HUH9o1B8ScTh0dxeJ6/q2PWo2Z3negJksG4do7t2u6rrDNkvEcHBH94EMvtAHrqDsNrljD37rWyzNBABEkLuG7RZJPqr0+L6y2l4AqeI4q6mCJ46jf31gmXNwgNIYrw0BMg6jiO+qbbc/OMM2cmCRJB01U86scU4ZZ4bxHdDAeWYVB26UAtPB0f7QO9SfeBXGr09N0mvqT7NHVoT1W7T+l/8AclolzXfOnfzFcscPprfHs/Gihc2g+qePeK/MQ301v7v+Y1fs75PqU3/zfQ84zaKqly5hsj3VK23nN2VknUaaSN40njpUXD41b2HLBBbcMRcQcH35hzDDX1HlUfFbZ+Z47IbadS56u4YOaHjXMeU7t1TV2clrr1VwxzAn7QEQub210TnnXDNNtR3H2R+FUXS9zlQRB7R81j41c4Votr4N/mqn6RXFbEWEgx2J7U+ldA3xpXMqrF3GXJZ7nSpP/GlHm/6L+wMqgHgAN3IRUrZNrMT36+2fdFR8ZcGQ5c0nTUg7/VXUEpauMPqqQPE5UHsPtrW2XDM5TNnaM8QjDm+xEwssGIPabMQe88fOmz9ksqobzF3tOXQhidDHZJ3kSD5xTCWnhckd4PERuHfWbw+OvJibd3OfpHVXWSVKswGUruiN3Ku4cUs8btnDpe7ZOYaFgrMFneP9JrddEbf0iEEEMAykGQVO4g1jtubGDFiACVkMsamD6Q5nmPXV/wDJFcY9ZaaSLL9g/suJI8wT/eoiL4H0+qq1h+sbFoSRmYLICnfh7Y3MCp8CCO6rWq/Z/wCtxH7xf5FurSs/djbHTDW+rQkgsza5Rq2+FQKqDuUAcd5JM+lKAUpSgFKUoBSKUoBSq/b21hhsPcuwGKgBVLBA1xiFRS50UF2UZjumeFUafKNZ6sXGt3IKrJXI4FxrRudWO1mJGVlJgCRvoDWUqm2Z0nS/cFsW7iNDNDqFhVYqTvn0hEb4IMQQamXtsWUYq7hSN+aVHmRBoCN0mshsOw5gjzBFfJ7GzVwtsoHWWYsM5gM8CBvmNBu1r6ftzbVg2jlvWj4XE/Gvj3Smwl+4AIYgQI11J5j31B8ScSbd27dti21y1lWWW4gIc5YjMvdxg79R31+fMerDAPmRjnSN0MBBB36iD+TXTD50sjMTedV46TwAmDw47zFcMa9xrasuW2+kq8EcsubSAdI8aiTJGAxH0cfYPs/0muPSHL82YDNKMrfViARwidxr8Q9XcncDoRy/qK747DlrbCN6lZG4gjQfEVqXNNy0zXGLz6eJtW80tUHwksevgd8FfBRTyUj+HT4V4xt8IyOxgC3mJ7gTUTo8c1jXfIUetVJ0qfirIuXFQssBQIchQSxkLrvJ00rNtSdOMl1f2MXFRVJJ9Fk59IdhNifpVUOrKpIHpaLGYDjoBur1gcERZR7qReCshbUFkDdjMPtAAa112X0hBxYsrdWFDK1sjKSwGhttHaIOhE89Kp9vbexVi8xuBWtTIULByTGZX4nx9lbRqllh/QPdnX2T8apsUmbG2hyCnQ/ZOb4VcYQ6sJntA+oj8BVWABjjxhQB4C3w860LmLUnP/Vm/byTjo5yRetBYRPZ11jfw9tetpmECT6TD1hRr7SK94RN/Pee47h5D21Ea51l3T0R2V89T6zrU7Kj7Glh8XvIXdb2tTK4LcjzZxF0XlyFVtJ6ZYDlPpHcdwFR8Xhv7WhAGU3BcWNRAlhEftCK6bbtk4TLcTLcZxC7xlkiTy7JB15V0wtwYbDYZXEliqDuLknyEgVuGods90YhB6Vu52TpqrQTmnfM+qDW+6G4QKrEADwHE8awWH2gTirlnqyAmoed+7hGkkmNdwr6V0YWLZrK4kJFzVfs/wDW4j94v8i3VhNV+z/1uI/eL/It1YQLClKUApSlAKUpQClKUB5e2DEgGDIkTBG4+NQ7ew7C3LlwWkz3dHJUEkEQRrwPEbiZJqdSgI9jAW0jJbRYMjKqiCREiBppp4VIpSgIO2LIa0Z9tfMdr7NQMZRZ71U/CvrZE1ntt9GhcllA8KjJEkz4fgcaEnrE6xODKoDKQdxGkirPG4ezdsFlJKEH6zjUc1J3g1r8b0V0Oa3v7oPmKrn2OttMoHZHPvMmeZqGSe4zGz7IuIrEvmQdWTnJmANRPMRXfBYxiCC1wZTETbJHIzkOZTBqZev27emZQOWnuqGuItgkorMTvgGNO8wKyZwfuyMWED6EyRpw001O+BA0rxtFg6hndVBYPmIJ1UyICg1DtYoBngTLHQSw136gEV0XaoQQLeg3DIQNfGmGCdtTouLjB0YanOGnKRm7QI5jWRGtTRhRcsdReuLddZ1zDOBOnfu31U/7SOTw8jPlS5tQOwZ7dvMpBBKhWkd5IJphgnYTFhXZcpBQAFWjtJIAZTzBg+VcdntmxlxgyL2YlzlG5R3we6vDbanQoTHECQBv3idKjYDFpmcscpdiQOQ3fCmAaHFYiRkQ5ubAEDwE6nxNMFgQz25fIqtmOhlsusd+tRWtJdTJmIEyGQweVWnVh2VhplMjn6OUz48fGsA7W7wZmtssjeDHZiJhp3Gq/aeGXEFcryEbKwH1SGnz/AVa5TXLC7NCA5V1YyTzNYMEgNmbhymADEyJPGt30cH0XrrIYLZ7EjSt3s3DZLYHGpR4kGesVgVuRmLiPsXLlvfzyMJ9dMHgEtZss9o5iWd3JMAek5J3ACpFKsIilKUApSlAKUpQClKUApSlAKUpQClKUBxv4VXEN74qHc6P2WEFSRyzGrKlMAwu1vkssuxey3Vk8OHqqnf5Jr063gw5EKfeK+pUrGCWpnzUfJQeNw+AaPYAKk2vkuUcf+pvxr6DSsaUY1MwR+TYflj+NRrnyVod6jzP419GpTShlnzq38lqjcI8HYfGud/5Kc31yPEhveDX0mlNIyz5T/6OXB6N8D1Ee6tPsH5P1sgdZcLn2eZrX0rOBllUOjVnka9rsG0OFWVKYRg4WcGibhXelKyBSlKAUpSgFKUoBSlKAUpSgFKUoBSlKAUpSgFKUoBSlKAUpSgFKUoBSlKAUpSgFKUoBSlKAUpSgFKUoBSlKA//2Q=="/>
          <p:cNvSpPr>
            <a:spLocks noChangeAspect="1" noChangeArrowheads="1"/>
          </p:cNvSpPr>
          <p:nvPr/>
        </p:nvSpPr>
        <p:spPr bwMode="auto">
          <a:xfrm>
            <a:off x="0" y="-952500"/>
            <a:ext cx="2295525" cy="1990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il_fi" descr="http://rickwilsondmd.typepad.com/.a/6a01156e42deab970c013489381d01970c-500w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4100830" cy="365855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76600" y="914400"/>
            <a:ext cx="1492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2000" b="1" u="sng" dirty="0" smtClean="0">
                <a:solidFill>
                  <a:schemeClr val="bg1"/>
                </a:solidFill>
              </a:rPr>
              <a:t>ДЕНТИНА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685800" y="1371600"/>
            <a:ext cx="8153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79. Заокружи тачан одговор: </a:t>
            </a: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а) срце птица је 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потпуно подељено на леву и десну 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половину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б) птице имају само један аортин лук и то десни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в) све наведене тврдње су тачне</a:t>
            </a:r>
            <a:endParaRPr kumimoji="0" lang="sr-Cyrl-C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5181600" y="2514600"/>
            <a:ext cx="990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457200" y="1295400"/>
            <a:ext cx="795884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80. Заокружи тачан одговор: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а) срце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сисара је грађено од две преткоморе и две коморе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б) код сисара постоји само леви аортин лук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в) све наведене тврдње су тачне</a:t>
            </a:r>
            <a:endParaRPr kumimoji="0" lang="sr-Cyrl-C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5181600" y="2286000"/>
            <a:ext cx="838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609600" y="914400"/>
            <a:ext cx="76420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81.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Код гмизаваца, птица и сисара велики крвоток почиње</a:t>
            </a:r>
            <a:endParaRPr kumimoji="0" lang="sr-Latn-C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у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ЛЕВОЈ КОМОРИ,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а мали крвоток  у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ДЕСНОЈ КОМОРИ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914400" y="762000"/>
            <a:ext cx="71719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82. Најчешћа змија отровница у нашим крајевима је: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шарка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звечарка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удав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2590800" y="1143000"/>
            <a:ext cx="9144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http://www2.dbe.pmf.uns.ac.rs/terenske/fruskagora/Kicmenjaci/galeria/images/v_berus/v%20berus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133600"/>
            <a:ext cx="402717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457200" y="152400"/>
            <a:ext cx="81265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83. Koj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од наведених животиња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су хомеотерми организми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јегуља и пастрмка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корњача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и шаран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кокошка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и лав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г) голуб, штука и дивља свиња</a:t>
            </a: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2895600" y="1524000"/>
            <a:ext cx="12954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762000" y="381000"/>
            <a:ext cx="75538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84. Слепо куче, ровац и кртица имају заједничко следеће: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а. систематску групу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б. животну форму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в. начин исхране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г. начин размножавања</a:t>
            </a:r>
            <a:endParaRPr kumimoji="0" lang="sr-Latn-C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3276600" y="1371600"/>
            <a:ext cx="838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304800"/>
            <a:ext cx="892667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85. </a:t>
            </a: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Део ареала активности брањен од стране групе животиња назива се: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а. територија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б. биоценоза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в. биотоп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г. еколошка ниша</a:t>
            </a:r>
            <a:endParaRPr kumimoji="0" lang="sr-Latn-C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2514600" y="990600"/>
            <a:ext cx="9906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41444" y="990600"/>
            <a:ext cx="91025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86.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Најчешћи начин постанка нових врста је путем </a:t>
            </a:r>
            <a:endParaRPr kumimoji="0" lang="sr-Latn-C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алопатричке и симпатричке специјације (заокружи тачан одговор)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ТАЧНО		НЕТАЧНО</a:t>
            </a:r>
            <a:endParaRPr kumimoji="0" lang="sr-Cyrl-CS" sz="2000" b="0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1371600" y="1905000"/>
            <a:ext cx="838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447800" y="381000"/>
            <a:ext cx="511364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87.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Настанак нових врста назива се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а) специјализација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б) специјација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в) хибридизација</a:t>
            </a:r>
            <a:endParaRPr kumimoji="0" lang="sr-Cyrl-C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3886200" y="1371600"/>
            <a:ext cx="9906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1143000" y="304800"/>
            <a:ext cx="656442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88. У кружењу материје у екосистему учествују:</a:t>
            </a: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произвођачи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потрошачи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разлагачи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сви наведени организми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4876800" y="1905000"/>
            <a:ext cx="9144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28600" y="457200"/>
            <a:ext cx="71741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53. 3авршни део црева гмизаваца и птица у који се изливају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одводи екскреторног и полног система назива се:</a:t>
            </a:r>
            <a:endParaRPr kumimoji="0" lang="sr-Cyrl-C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5257800"/>
            <a:ext cx="883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000" b="1" dirty="0">
                <a:solidFill>
                  <a:schemeClr val="bg1"/>
                </a:solidFill>
              </a:rPr>
              <a:t>Клоака</a:t>
            </a:r>
            <a:r>
              <a:rPr lang="sr-Latn-CS" sz="2000" dirty="0">
                <a:solidFill>
                  <a:schemeClr val="bg1"/>
                </a:solidFill>
              </a:rPr>
              <a:t> </a:t>
            </a:r>
            <a:r>
              <a:rPr lang="sr-Latn-CS" sz="2000" dirty="0"/>
              <a:t>је задњи део црева у који се уливају изводни канали система органа </a:t>
            </a:r>
            <a:r>
              <a:rPr lang="sr-Latn-CS" sz="2000" dirty="0">
                <a:solidFill>
                  <a:schemeClr val="bg1"/>
                </a:solidFill>
              </a:rPr>
              <a:t>за излучивања и размножавање</a:t>
            </a:r>
            <a:r>
              <a:rPr lang="sr-Latn-CS" sz="2000" dirty="0"/>
              <a:t>, првенствено оних које легу јаја као што су жабе, птице и гмизавци. У клоаку улазе и гонадукти (јајовод и семеновод), али и мокраћовод</a:t>
            </a:r>
            <a:endParaRPr lang="en-US" sz="2000" dirty="0"/>
          </a:p>
        </p:txBody>
      </p:sp>
      <p:pic>
        <p:nvPicPr>
          <p:cNvPr id="24579" name="Picture 3" descr="http://www.numa.sk/images/articles/kloaka-sam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1524000"/>
            <a:ext cx="4724401" cy="3124200"/>
          </a:xfrm>
          <a:prstGeom prst="rect">
            <a:avLst/>
          </a:prstGeom>
          <a:noFill/>
        </p:spPr>
      </p:pic>
      <p:pic>
        <p:nvPicPr>
          <p:cNvPr id="24581" name="Picture 5" descr="Датотека:Avian cloac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524001"/>
            <a:ext cx="2552700" cy="3124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019800" y="762000"/>
            <a:ext cx="12426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КЛОАКА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1143000" y="533400"/>
            <a:ext cx="684879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89. У екосистему једини чланови произвођачи су:</a:t>
            </a: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а. животиње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б. гљиве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в. зелене биљке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г. бактерије</a:t>
            </a:r>
            <a:endParaRPr kumimoji="0" lang="sr-Latn-C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3810000" y="1828800"/>
            <a:ext cx="1066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1066800" y="609600"/>
            <a:ext cx="754264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90.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Наука која се бави проучавањем фосила назива се: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хистологија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палеонтологија</a:t>
            </a:r>
            <a:endParaRPr kumimoji="0" lang="sr-Latn-C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синекологија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3" name="Left Arrow 2"/>
          <p:cNvSpPr/>
          <p:nvPr/>
        </p:nvSpPr>
        <p:spPr>
          <a:xfrm>
            <a:off x="4038600" y="1600200"/>
            <a:ext cx="838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0" y="381000"/>
            <a:ext cx="66153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91.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Абиотички фактори су сврстани у три групе </a:t>
            </a:r>
            <a:endParaRPr kumimoji="0" lang="sr-Latn-C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(заокружи тачан одговор):</a:t>
            </a:r>
            <a:endParaRPr kumimoji="0" lang="sr-Latn-C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а. едафске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 климатске и биотичке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факторе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б.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климатске, едафске и орографске</a:t>
            </a:r>
            <a:endParaRPr kumimoji="0" lang="sr-Latn-C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в. биотичке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и орографске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3" name="Left Arrow 2"/>
          <p:cNvSpPr/>
          <p:nvPr/>
        </p:nvSpPr>
        <p:spPr>
          <a:xfrm>
            <a:off x="5181600" y="1676400"/>
            <a:ext cx="9906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685800" y="533400"/>
            <a:ext cx="445853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92. Надморска висина спада у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а. едафске факторе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б. климатске факторе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в. биотичке факторе</a:t>
            </a:r>
            <a:b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г. орографске факторе</a:t>
            </a:r>
            <a:endParaRPr kumimoji="0" lang="sr-Latn-C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3810000" y="2133600"/>
            <a:ext cx="838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762000" y="533400"/>
            <a:ext cx="762580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93.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Едафобионти су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а) становници тла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б) животиње које велики део живота проводе у ваздуху</a:t>
            </a:r>
            <a:endParaRPr kumimoji="0" lang="sr-Cyrl-C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3733800" y="1219200"/>
            <a:ext cx="1219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0" y="1676400"/>
            <a:ext cx="659090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94.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навести два најначајнија еколошка правила </a:t>
            </a:r>
            <a:endParaRPr kumimoji="0" lang="sr-Latn-C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која су у вези са променом климатских услова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1) БЕРГМАНОВО ПРАВИЛО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2) АЛЕНОВО ПРАВИЛО</a:t>
            </a: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7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1676400"/>
            <a:ext cx="883902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96. 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Међусобни  о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дноси организама 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 биоценози са другим организмима 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који припадају истој врсти означени су као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			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ИНТРАСПЕЦИЈСКИ ОДНОСИ</a:t>
            </a: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219200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000" dirty="0" smtClean="0"/>
              <a:t>95. </a:t>
            </a:r>
            <a:r>
              <a:rPr lang="sr-Cyrl-CS" sz="2000" dirty="0" smtClean="0"/>
              <a:t>Међусобни  </a:t>
            </a:r>
            <a:r>
              <a:rPr lang="sr-Cyrl-CS" sz="2000" dirty="0"/>
              <a:t>о</a:t>
            </a:r>
            <a:r>
              <a:rPr lang="sr-Latn-CS" sz="2000" dirty="0"/>
              <a:t>дноси организама </a:t>
            </a:r>
            <a:r>
              <a:rPr lang="sr-Cyrl-CS" sz="2000" dirty="0"/>
              <a:t>у биоценози са другим организмима који припадају различитим врстамаозначени су као</a:t>
            </a:r>
            <a:r>
              <a:rPr lang="sr-Latn-CS" sz="2000" dirty="0" smtClean="0"/>
              <a:t>:</a:t>
            </a:r>
          </a:p>
          <a:p>
            <a:r>
              <a:rPr lang="sr-Latn-CS" sz="2000" dirty="0" smtClean="0"/>
              <a:t> </a:t>
            </a:r>
          </a:p>
          <a:p>
            <a:r>
              <a:rPr lang="sr-Cyrl-CS" sz="2000" b="1" dirty="0" smtClean="0">
                <a:solidFill>
                  <a:schemeClr val="bg1"/>
                </a:solidFill>
              </a:rPr>
              <a:t>ИНТЕРСПЕЦИЈСКИ </a:t>
            </a:r>
            <a:r>
              <a:rPr lang="sr-Cyrl-CS" sz="2000" b="1" dirty="0">
                <a:solidFill>
                  <a:schemeClr val="bg1"/>
                </a:solidFill>
              </a:rPr>
              <a:t>ОДНОСИ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228600" y="1600200"/>
            <a:ext cx="83466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97. 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Појава да различити организми продукују различита хемијска 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једињења како би се заштитили од других организама из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биоценозе означена је као: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мимикрија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алелопатија</a:t>
            </a:r>
            <a:endParaRPr kumimoji="0" lang="sr-Cyrl-C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2514600" y="3200400"/>
            <a:ext cx="990600" cy="228600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1752600"/>
            <a:ext cx="900964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98. Најопасније загађење у погледу генетичких и соматских ефеката је:</a:t>
            </a: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хемијско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б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радиоактивно </a:t>
            </a:r>
            <a:b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г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биохемијско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в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биолошко</a:t>
            </a:r>
            <a:endParaRPr kumimoji="0" lang="sr-Latn-C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2743200" y="2819400"/>
            <a:ext cx="838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57200" y="457200"/>
            <a:ext cx="464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54. Највећа жлезда кичмењака је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274838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b="1" dirty="0" smtClean="0">
                <a:solidFill>
                  <a:schemeClr val="bg1"/>
                </a:solidFill>
              </a:rPr>
              <a:t>Јетра (HEPAR)</a:t>
            </a:r>
            <a:r>
              <a:rPr lang="sr-Latn-CS" dirty="0" smtClean="0">
                <a:solidFill>
                  <a:schemeClr val="bg1"/>
                </a:solidFill>
              </a:rPr>
              <a:t> </a:t>
            </a:r>
            <a:r>
              <a:rPr lang="sr-Latn-CS" dirty="0" smtClean="0"/>
              <a:t>је орган код кичмењака ( укључујући и људе) и код неких других животиња. Јетра има важну улогу у метаболизму обављајући мноштво функција, укључујући </a:t>
            </a:r>
            <a:r>
              <a:rPr lang="sr-Latn-CS" dirty="0" smtClean="0">
                <a:solidFill>
                  <a:schemeClr val="bg1"/>
                </a:solidFill>
              </a:rPr>
              <a:t>детоксификацију одлагање гликогена и производњу протеина крви</a:t>
            </a:r>
            <a:r>
              <a:rPr lang="sr-Latn-CS" dirty="0" smtClean="0"/>
              <a:t>. Јетра такође </a:t>
            </a:r>
            <a:r>
              <a:rPr lang="sr-Latn-CS" dirty="0" smtClean="0">
                <a:solidFill>
                  <a:schemeClr val="bg1"/>
                </a:solidFill>
              </a:rPr>
              <a:t>производи жуч</a:t>
            </a:r>
            <a:r>
              <a:rPr lang="sr-Latn-CS" dirty="0" smtClean="0"/>
              <a:t>, која је важна приликом варења </a:t>
            </a:r>
            <a:r>
              <a:rPr lang="sr-Cyrl-CS" dirty="0" smtClean="0"/>
              <a:t>масти.</a:t>
            </a:r>
            <a:endParaRPr lang="en-US" dirty="0"/>
          </a:p>
        </p:txBody>
      </p:sp>
      <p:pic>
        <p:nvPicPr>
          <p:cNvPr id="26629" name="Picture 5" descr="http://www.mojezdravlje.ba/slike/novosti/AAA%20MOJE%20ZDRAVLJE/IZ%20SVIJETA%20MEDICINE/ciroza-jet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05200"/>
            <a:ext cx="3810000" cy="28575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572000" y="457200"/>
            <a:ext cx="2115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</a:pP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ЈЕТРА</a:t>
            </a:r>
            <a:r>
              <a:rPr lang="sr-Latn-CS" b="1" dirty="0" smtClean="0">
                <a:solidFill>
                  <a:schemeClr val="bg1"/>
                </a:solidFill>
              </a:rPr>
              <a:t> </a:t>
            </a:r>
            <a:r>
              <a:rPr lang="sr-Cyrl-CS" b="1" dirty="0" smtClean="0">
                <a:solidFill>
                  <a:schemeClr val="bg1"/>
                </a:solidFill>
              </a:rPr>
              <a:t>-</a:t>
            </a:r>
            <a:r>
              <a:rPr lang="sr-Latn-CS" b="1" dirty="0" smtClean="0">
                <a:solidFill>
                  <a:schemeClr val="bg1"/>
                </a:solidFill>
              </a:rPr>
              <a:t>HEPAR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sr-Cyrl-C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48130" name="Picture 2" descr="http://avdo-nikocevic.com/zdravlje1/Organi%20za%20varenje-Dateien/image00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505200"/>
            <a:ext cx="3476625" cy="2983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0" y="304800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99.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Континуирано праћење квалитативних и квантитативних промена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</a:t>
            </a:r>
            <a:r>
              <a:rPr lang="sr-Latn-CS" sz="20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узорцима ваздуха, воде, земљишта и хране помоћу</a:t>
            </a:r>
            <a:r>
              <a:rPr lang="sr-Latn-CS" sz="20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различитих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инструмената и лабораторијских поступаканазива се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endParaRPr lang="sr-Latn-CS" sz="20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				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Хемијски мониторинг</a:t>
            </a:r>
            <a:endParaRPr kumimoji="0" lang="sr-Cyrl-C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838200" y="304800"/>
            <a:ext cx="693151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100.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Способност усвајања атмосверског азота имају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еукариотски организми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прокариотски организми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 еукариотски и прокариотски организми</a:t>
            </a:r>
            <a:endParaRPr kumimoji="0" lang="sr-Cyrl-C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4495800" y="1295400"/>
            <a:ext cx="1066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CS" b="1" dirty="0" smtClean="0"/>
              <a:t>55. </a:t>
            </a:r>
            <a:r>
              <a:rPr lang="sr-Latn-CS" b="1" dirty="0" smtClean="0"/>
              <a:t>Срце </a:t>
            </a:r>
            <a:r>
              <a:rPr lang="sr-Latn-CS" b="1" dirty="0"/>
              <a:t>кичмењака је смештено у посебном делу целомске дупље који се назива </a:t>
            </a:r>
            <a:r>
              <a:rPr lang="sr-Cyrl-CS" b="1" dirty="0" smtClean="0"/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674" name="AutoShape 2" descr="data:image/jpeg;base64,/9j/4AAQSkZJRgABAQAAAQABAAD/2wCEAAkGBhMSEBQUExQVFBUWFxgVFxUVGR4XHRgVFxgYFxkYFx4XICYeGBojGRoYHy8iIycpLC0uHB8xNTAtNSYrLCkBCQoKDgwOGg8PGiwkHyQpKi40LCwtLCwsKi4pKSwsLDUpLCkpKSwsKSwsKSksLCwsKSksKSwsLCwsLCwsKSkpLP/AABEIAKcA6AMBIgACEQEDEQH/xAAcAAACAgMBAQAAAAAAAAAAAAAABQYHAQMEAgj/xABMEAACAQMBBAQICQoFAwQDAAABAgMABBEhBQYSMRMiQVEHFFJUYXGRkxUWMjRCc4HS0yM1YnShsbO0wdEzU3Ki4SSy8RclQ/BEY4L/xAAbAQACAwEBAQAAAAAAAAAAAAAABAECAwUGB//EADQRAAICAQIDBgMHBAMAAAAAAAABAgMRBCESMUEFEyIyUWFxkdEUI1KBocHhBkKx8BVisv/aAAwDAQACEQMRAD8Atza+1zAYgsTytK5RVQovJGkJJkYDGFPbWj4duPMZvewfiUbc+c2P1sv8tNTNmrCyxxeETgWfDlx5jN72D8Sj4cuPMZvewfiVXO+UjzbeS2a+ms4TaiTMcvRDjBbHyjw5Ptrzu5vQ1ltGeB7831nHbG4eViJDEykDHEpOSchcZ5sNM1PFLGwFkfDlx5jN72D8Sj4cuPMZvewfiVF9meFyKSWJZLW6t452CQzzJhHZvkjPZxaY5864dp+FVZfHLdLW8Ai6eKS4hAxGyBxxBs4U9UkE+iqqdnoBNvhy48xm97B+JR8N3HmM3vYPxKq/ZG/K297BJNczeLfBgkxM/EzuZCASoPC0p5af0qVTeFVEt4JXtLgSXJPi9uoDSyIACZMKequoxnU8wMa1LnNdAJN8OXHmM3vYPxKPhy48xm97B+JUVj8L8Pi9zI9vPFJa8HSwSAK+JG4QRk459hweVeB4Yo+jVmsrxXkZVt4ig4pwRxcUeuqgFcn9NcZ1xXvLPQCW/Dlx5jN72D8Sj4cuPMZvewfiVB9w97JL3bV6SJ4o1gj/AOnmJHRuGVW6vIE66+mpVvhvtHYCFTFLPLOzLFDEMs5UAsdewcS+nWh2yTxgMHd8OXHmM3vYPxKPhy48xm97B+JUXfwv262ctyYZ1aGVYZYHAWRGfOCcnGND7DUf3y3+e4tYlgiv7W+MnFBCqnidVAJZ1B60RB7QdVOnVNSrJt8gLI+HLjzGb3sH4lHw3ceYze9g/EqD7t+Em2ttmxhvG5rhZfF3hkHFcPcHU9VmOF54105c6Y2fhbiZbrpbW5gltounaGVQrNHkLlSfSy88c9M0d5P0Ak/w5ceYze9g/Eo+HLjzGb3sH4lRXY/hfhnmt0a1uoUuSEimkUBGk8kEHXXTIzWNqeGGGN5ujtLueGByktxGg6NWXRgCTjQ9+KjvJ+gEr+HLjzGb3sH4lHw5ceYze9g/Erfb7SSe1E0RPBJH0iHkcMuR6jVZ+D3wkcNjaQMJr28maT8mrBmVQ5w0rOequB29gzyoVsmuQYLF+HLjzGb3sH4lHw5ceYze9g/EqM7R8LUUcsqx2t1cJASs80CcUcbL8oZ7eHXJ0762bV8K9ujQpbQz3jyxCcLbrnhiPa3aDz0xp24o7yfoBIvhy48xm97B+JR8OXHmM3vYPxKjs3hatPFIJ40mla4Zo4rdFzIXTHGpGcDGRyzzGK7t0d/o76SWEwzW88IBeKYYPC2gIx6cc8cxQ7ZpZwA0+HLjzGb3sH4lHw5ceYze9g/EptRVPtD9CcCn4cuPMZvewfiVz3+800MUkr2UwSNGkY9JAcKilm0EmpwDT6k++X5uvP1a4/gvUxvbaRGB6KKBRTZAk2585sfrZf5aamTilu3PnVj9bL/LTU2xSd7xJFkVdt/c4Xm8KG4t2ltvFMFiGCdIM4HEvb6M043h8HUHwZdW1jDHC8qgjh042QhgrMTnXGNdATU54aMVn3r2DB89bK3PaSS2iXZl2kyunTS3Ej9AoT5ToVxnkSBn0a1MthbHmGz9uKYZA8txeGNShBkVkHCUGMsD2Yq0+GjFWdzfQMFAweDea9kto5I5YuDZihZGUqq3CuxVXJHp1HPBzXftzaO1LmC06a3vkWIvHc+KrwytKNEkRiDlGXtXq54/RV2sKWbx7wx2UBlk17FQc3fsAq8LJTeMEFCxbr3Yj2mBaXa9NBEYhKGldwJ4j1mUdZ8ZJXmBnTSrF3r2Zc282zL6G3e4W2iMUsEY64V0A4kXvGo5Z0HrEe2v4QLyRiDL0GP/AI4QMjTkzE8x2+ns7lkG910G4jcXGe/jDf7SNfbUytrTxKR1quxtZbDjjDYebC2FPtHaW0JLiC6sY544ijDMb/k3TA4sY4iFyR2ftr1vt4P/ABeGFVhudowdIzSsZC9xCSqqvQkacBxkgqdVHKnu6XhJLssV0VPFgLKunWP0ZB2H01YQqspOLUlyOdZVKqTjNYZQTbvX7bMuEMN20Bubc28NwOOYKpbpGYKMhccI5Y9ms53ztri22tb7Sjt5LqJYHgkSHV0yWIdR2g8X7D31YuKMVm7c9DPBSu8M+1riPpjazW9s9yWaK2QLdiMKOFyQM5JzrjIx3Go/a7tXXS3rC0vlSaxkWM3AMsjtlPllRox4The7HPt+isUYqVdhYwGCrtr7HmNpsBVhkJimtmlAUkxhUHEXH0QD31Cdu7G2hP41HPb7RluGdyoiPDacAOQQAMP1RoM66dvP6HxRiiNzXQMEa3KicbItldHRxbhSjqVYMAVwQdRyqq9zd17vZkNptGKCZnLPDeW3AeMws/VdFxnQAH7F9NXzijFVjZjO3MD54vdzGgkuUm2fe3LPI8lvLAzCN1fVekAGVOuvb2YHOu3bO5skSWgn2fOyLAAslgzNNFMXL9G/GWBVSTjTTi0JxV9YoxV+/foGCiLjZ+11sbNZlvTAJJSy25HjSRnh6IMcEj6X2Eg9lNvBNseeHaly8lvdRRS24MbXJLscOmjvjHEdTjTFXDijFQ7srGAwZooorAkKTb5fm68/Vrj+C9OaTb5fm68/Vrj+C9Xh5kA9FFAorplBJtz5zY/Wy/y01NhSnbnzmx+tl/lpqbCktRzRZBRWaxSxIUUVH9p79WcBZWl43U4KRjibPdpWkK5T5IhtLmPzVLeELb3T3j4bKQ/k4scuPm7D0jT2juzUs214UY44H4oZoZGRui4xjiPLIxyxnNVVcEjCnOgBb/U2GY+0/srS1SoreebO12FpFqtUm94x3+n6mms1imOytjPc3RgjfgEYzNJ9Ia4CIAefec8866UhRRK6WInve0u0qez6uOz5HJAwB15HQ41I5EN9hwfsPdVzeD7efxmDopD+WiAB/ST6LenIqMJuHCi4SWdDjRukJ17znnrUSkvLnZN8r9IJCY8ZIOOHUAEejFduGglCPA3zPm2u7bo7SnxRhiS/X9D6AzWc1U9l4VLpADLGjqTzA4Tyz391WFu9vHFeRccZwRoyHmp9NUu7PsrjxpqS9Uc/iw8STT90NqzWBWa5xcxWaxmjNGAM0VjNGaMAZorGaM0YAzRWM0ZowBmisZozRgDNJt8vzdefq1x/BenGaTb5H/268/Vrj+C9XgvEgHwooFFdMoJNufObH62X+WmptSnbnzmx+tl/lpqbUlqOaLIKwTWJZAoJJwAMknsFV3tvwnlmaO0UaadK/LHeoH24z3VNOllanLlFc2+QbuSjFNv0Q/8ACLtdrfZ8rIxV24Y1IODlj2fZmoDsKS4tY8NYs7ZJMqMCWJ7TkZ7aS7T3kuJ5EjuXMiRyB8aat2Yxjs/fUxttv3T9YWMvAeR4lVvXh8aV0qHVW2oyTx1Rzr+8tbhGOcc/YjW+Njc3UfTyR9CkK5VM5Y5OpP8AxUdnxxHBBB1GO5hxDn6Dj7Ksfau2Y5IZInWSF3V1VZVK5YD6JOja45HtqtIQejQnuK/ahII9fL2ik+1IJxUk8nrv6NtlG6dc1jb9zdbOFJYn5Cs4/wBQHV7e/B+ym9vPFaxRSQToLng/KxnL9JxYIGBoCp78c+dIpQSjjtKkD18/6ftqZbqvb2mzI7hUSWeRuEaamVicJnUgKBnIxpWOhkoweOY9/U9MrtRFSfhx9cmqfau1nTi6PoEzgyELFwjOMsZSCo150ul3Ymn6zXVtPLyEQmWR2AycL2Npk4p/HsQzESXh6R88QTPUjz2KOWe+uy72LBKvC8SEdmFAx6iBWtmq4tm2cKHZSUfCsfoyFRO0LmCZSMdXDa8Jx8k8xjB7+2m27r3EF4rWys5JGUGoK/SDd3oNbNq7PMiNHJ154V6WORs5mtlxlHIILPGdc4yVHrw+3J8IUMa9FJCseAMvGBqDplx268yPZ21jp7Z6Wx+LaS67p/yK232utaSxZks4lzeF9CwNlbYSeFZQQobsJGRg4wfTXV4yvlL7RVb7C23Hcz9D4raRsRlSyEhsdgwaklxuuzIy9DZLlSOII2RkEZHpFVtrlHEpLGVle4lGyeOQz3i24lpbS3LhmSJeIhMEkZA0ycdo7aQ7D8IyXLqPFLyCNlL9PPFwRBQvECXJxgjkeWtbt/dlyPse4gjUySdCqBUGSxDJyHbyNVts3Y0q2ska2W1BK9o8WZX4ouLosdVOzLDCjsyK0hFOIxlly2214JCwjmicqAzBJFYqp1BYA9UY7TSq034tpb3xSNhIwiMxlRlaPhBwV4lb5Q7qqo+D+6ARbe3eJn2UUkIHCGuCxZkc5+WwAGvo7K0xbnXUrzC2sZrTi2esOHAUSTKU6QZzgF+FufPtxmrd3H1AuDa2+FvBaS3QdZo4ccfQMrnJYLjRsA69prqh3it2jDmWJPyaSsHkRSiuAQXGer8oDJqmbrdG5kiunt7Ca1j8SigaEjrT3CyRksqg9YDBPF247ya8ndO8hspLY2TzOZ4J2uBH0jNCU1UBmw0kbHh4TpqeWM0d3EMl2Nt23CLIZ4RG2eFzInC2OfC2cNj0Uq3m38tLKAyu6yYCHo4nRnKucK4Xi1X08qqnY25Nw0VrBPazFF2i8kiumB0DpH1m4TwgHBBwdNa5959xJ0W9gj2fLK5uEkguI1DBbYAqIwc8WcYGPRQq455gfQNYrNYrEkKVb3fm69/VZ/4T01pVvb+br39Vn/hPUx5oCQiigUU8VEm3PnNj9bL/AC01NqU7c+c2P1sv8tNTG6uBHGznkqlj9gzStsXOaiupOcblfeFHenhXxWI5Y6yY7uxPtqASgxqI1BLv3ZJJOBoO0nkAP/O0zGe4eZ+ZYv8Aa2cD7Bmt26kKzXvSP/hx8UzEjksY6ue3HFg9vIUx2q+CUdFDZLDfu39DatSq03ep+KyXCn6Lrg6Vhax4EiVXvpRnBwwto9NSORdtfYezGWKbsByHuZJJpfKLlQCPJxgjXXTFZ3XkMqSXLDrzSM2Tr1ckKM6ZAGn2CnVIynweGB1tJo4RrWV/v1Fd3FJHGVLNcW+PykMp4mCj6Ubc+IZzqeyoptbZCxMGjctbS8TwudcPgcUTn6L4GNdTjt1qf0uisYkMkMg/6e6PCRpiOc6KwzovF6j1gvfV4yVi4JG6T0tsbq+hXorC7Ra2kil5w9KHZOwOowW9fCxPPmTXZtHZ7W8zRTnVACCP/lTsKfpHkfXnXlWbvZi9B+XXilccMUeSeAkjAXB5jrZzpn05rPT0yrk88jqdra+nVUx7teJb/D2LEgmDqrKchgGB9BGR+w17rk2RatFBFGx4mRFUn1D+g0+yuusns9haO6WRRvIGREuE+XbuJR6V5Ov2rUX3gijgug8P+EyrKoH+XIuSvMk4OfZjsqfMoIIIyCMEeg1FE2R0tlMg/wAWykcLzyYD18HJx5RHqPfWjXeV8PocXtCEoTV1fNb/AC5r80cNzctG0csZwynKsO/mPWNKvTZm0FnhSVfkuoP9x7aoHZsgZTEezVf9Oc6eo6eoirB8Fm3eEvZueRLofZxD+tPaaX2nSOt+av8A8v6GOu4ZuOqr8s18pdSw3515r1Jzrk2hOyI7KPkxyNnP0lGVGO3Op+yk1yEjpozVMbu+Fi9kktDLJZyrcTCFreJWEyBjjjbsAHPt/tMrPws2kkskfR3CFI5ZlMkfD0iQqzuVBOQcKccQFaOEkRkmtFVmfC14xPaLao8ccsrI5nj+WvDkdEQewhgfsr1sLwvILOB7lZJp5BLIy20ZPBDG5UyMCeqo4T7M0d3ICyqKrpPC4hv3iEMjWqW4lEscbOxLBGDkAdWPBKjTViNddOfb3heBsLiW0R454GhDJcp9CVscWAe0ezIo4JAWbmioTeeFm0inkiaO4/JTCCSUR5RGJIBZs8iQfTodK7ty94pbqS+WQoRBdPCnCvD1F8rvPpqvC+YEopVvb+br39Vn/hPTWlW9v5uvf1Wf+E9THmiSQiigUU6VEm3PnVj9bL/LTVje7PiFzj/Kb91Z2586sfrZf5aat28MPHaXC98Tj/aazg8XwfuRPyspDZq9T1n/AIrq3aYrYbR4c56KMfYRKp/25FcuzB1PWaabgKskd3ED1pIlwO/HGPV8plH2/bWOrlxdo2P3H9RFxq0qx0l8+g33fjC2sIXlwL+3/nNd9KN1Js2qA80JRvQVJ/pTelJ+ZndpeYLHoFc20rBZoniYdV1Kn7eR9oFdNFQm08ovKKkmmJLy2e/sDGxBvbc5PlHhJAbIA+WuummfSa5d09mxFRMxMk/Ji+pQ8sAdn/3upltTMLpdRjrRnDjyozzz6uea6ttbIyou7TR8cTIOUqc+z6VPNuyGxyVHurPEuR00Vy7O2gs0YdftHaD3GuqkGsbHXTTWUFLdnydBtRcaLcoQR/8Asj1B9lMqS7wHgktZ+yOZQ2PJfqn9ulbUvxYF9THMM+gi3w2Y1pdl1ACMxkXGfkMcSL6CCc45AFezFbNn3fQXsM+erxLkju5E+rhNTDf7Zwksy/IxEOPSPksOXcc9gyB3VAUw9sMgHhHDjn8nq65/R50xpH3Orj6Pb8pbHJqh91dp+i8a/cuvae8iIJDGrTtGpZhHjChRxHjc9VTpyyT6K0XW8dpJEy+MwAujL/iKccS47+zNJNzYZZNnA2svRth4zG/WQPqONCOtGcni0yvoqRjYRwM3F1nt/K9vb2U3fVTVNwk90/z/AMHMTbRHvB/uxaQWqxxvbzTxhg1xCq8Y4y3CeLVgcZxk9hqNbH8DE0MnGbmE/kriEkRMGcTxunSOxPWcF/YOfbXRvrta4s79I4LzoRLaSStJcBZsmDpWRF48cOSSNO/keVR288MN+TG6qkYSGGRouBOGUyNhiWkcOikYxwA4z9tLyW/gexYlm1NyHt7PZ7BmmOzukYpFGWebpCAFjXsPt5HuqMbI8DctxY2rsUhmEciSR3EZOFZ2KOADlZAD2+jl279s717SaG9nFyEhgvRarGsaq4HSJjLAcuE4Oaxszf67W9uopLjo4Y5r50eROk6QwarbqSOqqqA2F62GwMZFHiwA5ufBHMCRb3axo9mlpISh4uoVbKcJwoZlGR2Aka1ww+BOYQXERuIF6dYR+TiYKphYHOM68Qzk6amk8PhV2gLW7YzIzRxQTRuY4gV6SRVYcKFlxhvpdYY1A5V071707ThF3BLfRRvbRRPlI1RrgyuP8M6FeEHHVGuOWpNRifqBKdp+C15UvF6dR4zdpdDqnqheLqHXUnPOpDunus1nJeMZA/jNw9wAARwhvonPM052a5MMRJyTGhJ7yUGTXTWLk3sSFKd7j/7defqtx/Bem1Kd7/zfefq1x/BeiPNEkiFFAop0qJNufOrH62X+WmpjdRcUbL5Ske0EUu2585sfrZf5aam1LWS4ZxZOMrBQVqeEtGeaMR9gP/FdO4130N9wYyJOKP1ZPGDz7wO+uzfPZpttoOT8iXrg+hufsNR2/DRzLIveGB7nXX+g/bR2nWqtSrY+WaUvqOW2yu0Nclzqks/Al6x+L380R0Sb8rH3Z+kPbn2U2rm2qovLeG6gyZITx8AGSdBxx6a8XaB/etttcrIgdTlSMisLlvxLkdbSWJxx8vgbKKKKwHTzIgIIOoIII9B0rl3TvTDM1m501eEntU/R+yuyuDauzOlClTwSIeKNx2H+xrWqfC8C19XF4o80Z25s9rWczxqTDJ/iqv0W8sDu7664J1dQykEHkRW7YO3jKTBOoWZRqvY6969/pFItpWjbPm4lybaQ8v8ALY/0reyvi3QvTbwbdP8AA6pVvQoNpJns4SP9QYYppG4YAg5BGQR2ilm8UfHEiZx0k0SZ5/KcClq/OkN3P7tslm11zbzDvikHtRhVT7OhBgI7yxPr51bW0WHQyZ8h/wDtNVJs+M+LnGhIPtA/tWt74Z1y9znUpvUbfgkWD4H7slJ486Ao4/8A6BB/dVgyVV/ghJ8Yn7ujH/dVi7b2itvBLMwLLFG0hVcZIQFiBnTOldTteGNW8dUjh1eUUbY3Kt7q8iuZh0nRRtEInVWRgxJyQRnIJrvn3ftndHeCFmjAEbGNcoF+SF00A7ByHZio5sLwnxXE0MT29xbeMI0kLzBQkiqMnhIPdr/5p6m91k0bSi6tzGhCu4kUqrNyDEHTPZ31zmpcjQ3vsC2KOhgjKSP0rqVGHk0PGw7WyBrXlt3LU84Ij+UMuqA/lW0Zz3se2o3tTws2kXTlQ06QJHIZIXjZWEjKgC9bOQTrnuNP7je2yj4+O6gXo24HzIo4X16p10bQ6c9D3VGJIk8ruZYgEC0gAIwQI1GRniwcc9QDrXRtHd21uG4p7eKVgOEM6BiF54yRnH9603G9tlHwcd1AvSKHTMijjUnhDLrqMjGR/Slt34R7NLuK2WRZGk6TieN0Kw9EvE3S65GgPsPdRiTAk6IAAAMADAA7AOz1YFZpVZ712c3F0d1A/AvG/DIp4UHNm10Udp5CujZe27e5UtbzRzBTgmNg2DzwccqjDA7aU73/AJvvP1a4/gvTalO9/wCb7z9WuP4L1MeaAkQooFFOlRJtz5zY/Wy/y01NqU7c+c2P1sv8tNTaktRzRZEJ8KeyuktBKBlomyf9DaGq2hIljIb1H+hH96vm5tlkRkcZVhwkeg1Su927b2E/Uz0bao371PZn+ldbT116/S/Z5PE47xL6fUvSW8T3hLZoXbG27JYzHHWT6acgw7x3HHb6MVOpIQxFxbDjil1dVGofXMgHf2MoGc64Y1A5I1nTQ4YaZ8k6aH0f01FbN3d4pLKQgjKH5cef9y+nHt5ergwscM1WdNvh/A5bXLQTUovNUt0/w56MnEUgYAggg8iNa9VzPs8XH/U2UiqzayRt8lzj6QGqPnTOP+dNttUcXRyjoZhzjY+jOVPJh6jWkqmt1ujrVamM+Z30UUViMnHtDZok4WBKSJqjjmD6fRypjsS/F3btHMBxqSki+nvrVSwTm3vo5B8ifETj9L6Lfupqmf8AaxHUVqL4l+ZpMT2DmOTLW5P5OQDPD+i2Oytk06Tz20cbByJVlbh1ARMnUjkc40qbSICCCAQewjIrms9lxREmONEJ5lRjNa8C4uIx45cPB0F++N8IrOXPNl4F9b6fsGT9lVvYT4gLY5cX7Dj99OfCJt4SSLBGciIni/SkIwFHeR+80lurdUjjB6xQgYOcN2sGAxlTg91LWfeXwgueSmj8dtl2fDGOPzfP5En8F+1EhnfiDHpOCJSqkgMSx6zcl5cjqasbeu2aayuYo8F5IJEUZAyzKQBk8tajMW0nms7eI2EaCV0C5UvABr1iEwyHTTi7+Zrq+Jr/AORs73cv3q6Wus729zns/T4CEaK1Fb4+Tz9BFs7wTxjZxGGF61q0XE8hdY3dcMFGSqg/JyOwmol/6WbRNrcAxFXaOCFYzJH1+jdWLDgVQFAXTJ4jnt1qy4NjSWa3NwI7ckW5CwwBo1dkLMOIuTzyBVYbo79T2dtfNwoZgkcypP02VBcJ0YV21iVXyCGB114uYXTbzgxnGMXiLySDfDwbTvJfC0gRYpYLZIVUqgLRyIzjHZoCda5L7we7RSBLWOFJYobiZxMrRpJLHMoCMWcNwsDkNkZIK45ZpzvF4T7mCS7WNLduha0VC4bXxgMW4yHA0wMEYx25rg2nvfdSzw205VJbbalrFI9uXSORJVkbhwxydVOQeelHi6lA3Y8Gdx0tmLuFQkFrNExJV+GZppXjYAHXAdWB7D6aW2Xg6v18WQ2kaeLw3kTTJIhMzTRyBGPI4ywXXPM8gK87F3pmjFrKCWKw7Skw8krAmHiKhgZOsNO37MU2h8K94iuZ1tAXslu4iokVVLuFCSZYlsgk4HbgZ51Pi6AcUXg1vkjhEcESuNnSQScRTBnaZ2w3lHgK4Y5Gcd1SLwUbrXVnNdtcQmNZ1gKlnRzxRhwyt0YAz188tBprTHwa75z33jSXCKr28irlUaPIcEjiSQllI4T7RppU1xWcpvkyTIWlO96H4OvP1a4/gvTmOlW+X5uvP1a4/gvWMZeJIB6KKBRXQKiTbnzmx+tl/lpqbUp2585sfrZf5aamwpLUc0WRmuPaey47iMxyqGU9h7D2EdxFdlYxWNc5QkpRBpNYZRu8+7UthMQCTGdVfGQezDenFL+pMuGGDy56j1Gr9ubVZFKuoZToQRmq53n8EwOWtSB29Gxxr+g3MV3JT03aMMW+Gz8Xr8TXT6qzTeB+KHVP9iBJ01q3SROR6V54/SHIipJa75W9yqx30QPdIBlQTpkY1T7M8vVSSbprd+CdGBHlDB/sfsrTMIXwOIKcaY6v7xgmuTZpdXo/NHK9Vuv05DcaKrPFoppf9JbfImUGwmxxWV0rpzEcnXA56Bh1hr3jl2mtUl1dx6SWjse+JgwOP2geuoadnSRnijY571JRv2HH7R6qZ2W/t3EcOek9EqkHl2EYOPbWUb65+ZBO+/TbWwlH35of+M3jf4dmw+sYL+/Ga7NibsymYT3ZBdf8ONdVT0nvNJP/AFQkK6Qx57+IkemvFx4Qrop1Yo07eLhZv3kCtVdVHkyj10J9W/yZY9RDfDfNIo2jhcNKRgspyIx2knln0VDdobyXV0AjMzAcwg4FJ/SxjP7a8WuxlUZfDEdmMKP6n7ays1cY8jemvUavauLivxPb5I0bNsc4kf5K6rntI1LH0Z5e2mGzbF764SKMHB7SPkrnrO3Zpz/81z3k3Sfk1GQdNO3uAq1fB3uobWJpJQBLJ2eSg5CuroNP9lqesu8z8q+PUw1dtdUPsene39z9WSu1tljRUUdVAFHboBgZPbyrdRRXIlJybbEjTd2qSoySKHRwVZWGQynQgg9lR618G2zo0lRbYcMqdG/EzMejyGCKWJKKGAOFxyFSes1Ck1yZJA9seCO0e2MNsiwcckLSMSz8awknhOTzIY6+mmMvg9tUtzHbRJG6yeMRO/E/DcAEJI+Tl+HPI5FSusVbvJepGCGbt+DOCC1jiuALiRFmUyaqOG4J6RQAeRBxrr6qYT+D2wcYa3UgQi3GS2kKnKqNew655+mpHRUccn1JE27+6FrY8fi0XR8fDx9Zm4uHOCeInJ1OvppzRWahtvdgFJt8vzdefq1x/BenNJt8vzdefq1x/BerQ8yAeiigUV0ygk2585sfrZf5aamwpPt9wLmxyQPysvPT/wDGmpn40nlr7RSeo5osjdRWnxtPLX2ijxtPLX2ilsEm00Vq8bTy19oo8aTy19oowBp2jsqGdeGaNXH6Q5eruqCbc8EiMCbd8cz0cmo+w9lWD40nlL7RR40nlr7RT+n199G0Xt6PdGcq4y3KDvdk3ds3AyOp7AV4lPqP9jWv4QIGJI9e4f2ar/NxGebIe7JFaJ4Ld/liJvXw0xbfor97KcP1Ww1Tq9VSsRnle+5Qwvo85Eeo5HCis/C36P7aux9g2J5w2/sUfuoTYNiOUMHsU1n3fZrW8ZfM3/5TWLk4/IpF9pMeQA9ev9qYbJ3fvLs8KK2O1iOBces1dMFtbJ8lYV9XDXSLpPKX2itFfoq191Tv77mM9bq7NpWPHtsRLdbwcRWrLJIeklHLyVPoHafTUxrX40nlL7RR40nlr7RSOp1NmolxTf8AAtGKjyNtZrT42nlr7RR42nlr7RS2CxuorT42nlr7RR42nlr7RRgDdRWnxtPLX2ijxtPLX2ijAG6itPjaeWvtFHjaeWvtFGAN1FafG08tfaKPG08tfaKMAbqTb5/m68/Vrj+C9M/G08tfaKT743SfB151l+bT9o/ynq0F4kBIhRQKK6ZQ5bzZscwCyxpIoOQsihxnlnDAjNcnxTs/NLb3Mf3aKKgA+Kdn5pbe5j+7R8U7PzS29zH92iipAPinZ+aW3uY/u0fFOz80tvcx/doooAPinZ+aW3uY/u0fFOz80tvcx/doooAPipZ+aW3uY/u0fFOz80tvcx/dooqAMfFOz80tvcx/drPxTs/NLb3Mf3aKKkA+Kdn5pbe5j+7R8U7PzW29zH92iigA+Kdn5rbe5j+7R8U7PzS29zH92iigA+Kdn5pbe5j+7R8U7PzS29zH92iigA+Kdn5pbe5j+7R8U7PzS29zH92iigA+Kdn5pbe5j+7R8U7PzS29zH92iigA+Kdn5pbe5j+7R8U7PzS29zH92iigA+Kdn5pbe5j+7R8U7PzS29zH92iigA+Kdn5pbe5j+7QN1LPzW29zH92s0UANKKKKAP/Z"/>
          <p:cNvSpPr>
            <a:spLocks noChangeAspect="1" noChangeArrowheads="1"/>
          </p:cNvSpPr>
          <p:nvPr/>
        </p:nvSpPr>
        <p:spPr bwMode="auto">
          <a:xfrm>
            <a:off x="0" y="-762000"/>
            <a:ext cx="2209800" cy="159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AutoShape 6" descr="data:image/jpeg;base64,/9j/4AAQSkZJRgABAQAAAQABAAD/2wCEAAkGBhQSERUUEhQWFRUUFBcWGRYXFxcUFhoYFxQWGBQXFBQXHCYgGBkjGRcXHy8gJCcpLCwsFR8xNTAqNSYrLCkBCQoKDgwOGg8PGikiHyQqLCkpLCwpLCosLCksMCkpLCwsLCwsKSwsLCwpLCwpKSwsLCwtKSwsKSwsLCwpKSksKf/AABEIAMEBBgMBIgACEQEDEQH/xAAcAAEAAgMBAQEAAAAAAAAAAAAABQYDBAcBAgj/xABLEAACAQIDBAYFBwgHCAMAAAABAgADEQQSIQUGMUETIlFhcYEHMkKRsRQjUmJyobM0c4KSwdHh8CRDk6KjstIVJTM1RFNj8VSD0//EABoBAQACAwEAAAAAAAAAAAAAAAADBAECBQb/xAAqEQACAgEEAQMEAQUAAAAAAAAAAQIDEQQSITFBE1FxBSJhgTIVI5Ghsf/aAAwDAQACEQMRAD8A7dERAEREAQYM55vLvzXPTfIjSAw9Qoc652YgkMQMwCpmGXtPHS4mspKKyyWqmVz2xWToLGcX2jv1jKuEqYpazUSKwVadMKFVbE9YspLNpxJ8hL/uDvqNoUTmASvTIWog4a+q6X1yHXwII7L8soYf+iY+gfWpVnsPsVCPhIrJNJNdF/Q0xc5RsXKLHhN/sVVwpq9KE6KhSuVp07vVZWLlsykAaLooHEyzejDfKrtChUNdVD0agTMuge65gctzlI5204WtwnJd1Kt8BjE4kVFa3cU0/wApl+9Arj5NihzGIU+RoqB96mISblg21NEK9OpRWHk6iIiJOckREQBERAEREAREQBERAEREAREQBeJScJuhV+X4jFHKn9IapSsql6gbBU6NqlQMT0IfMejKjrIGvNPZ2z9rfJ1FSrVFRq+Ezn+jgqgb+mNTY1KgZStjYgcNEFyIB0CpiFUqGYAscq3NsxsTZb8TYE2HYZ95pzbbO7W0CxOHsz08ZSqUq1Y0rlV2Y9J6lXIAWbpmtqp1IOUqLST2jS2h0mF6BaoRBh85Z6TuwNUDEriPnlS4pDQotTMSbFbCAXbNPihXV1DIwZSLhlIYEdoI0MpB2dtEUVc1q7McWekpK+HBGFFauU6B7LZyrUScz3ygjQ6Sa3B2XUw2zsNRrLkqU6QVlurWNzcXUkHyMAsMTyeQBFoiALREXgAzknpA2AcHiDikB+T4hrVAP6uo3E/Yc6/av9ITrWaRG9mLoJg67YoA0ejYOD7VxYKPrE2A77TScVJYZY018qLFKBxcYmpgcSuIoMCbX+q6HUqe428rA8hNDHbyB8Xi6tNCi1zmyNrqyKH4fWDHzm9svZrvg1Yg9UeP3yu4ymFe8obnzB9Hso0QlNXx/kuH+zFsraBomoBwqrlPlf8AfLv6G9vLQxtSg5AXEquUnh0iFsq/pKzAd6zndafJqaSaPEslLU1Kyt1/s/W4iUP0Tb4tjMMaVZs1ahlBY8Xpt6jn62hU94B5y+S2nk8pKLi8MRETJqIiIAiIgCIiAIiIB7PIiAIiIAtFonxVqhQSeA/mw7+XnAMWIc6IvFuY5DmfHkO8zOsw4akRdm9ZtT3di+XxvM8AWiIgHsTyIAiIgCcw9JW1K9Ra6U3KUqDJTIUlS7vT6QlyDfKAQAviTfSdPnJdq1ukbGD6eMb/AA70x9yyeiOZ8msnhFb9GW91XB1Ki9DVrrVAARTwdb5WGbQA3IbwBsbTHvvvLi8Xi2w1cqqUmDimh6gYLe+b27XIue8i2kmq+OTAUM2nSMLL3X4nxlIwL4jHYj5umrNe9yoNr8Dr320NxzsZYnCqLbkbV+pKS2dnU9lhf9nqQLZ14d4JBHvBnMdsjrHxnQ9pYjoMOtHh0aBe25A6zEniS1z5mc12vV1M89Y07PtPdaBSVMpT7ZFVWmFpt4fCGpew4cf2TUyG7D6JtJ1FnPttin2XX0TbRNHaFLXSoTSYdoqWy+5wnvM/Q8/MO5TgYmkzMFtXw+rEKB8+hJJPCwVp+jMNvLhahtTxNBz2LWpsfcGk9S4OHr1FWLHsSUReJIURERAEREAREQBITfTalTD4GvWpEB6aXUkBgDmAvY8dDJuVn0k/8rxX5sf51mGb1rMkn7o5enpT2hexrJb8yk+sB6UtoGq9KpWQMBmQiilmQ8/ESnsLzBi3YoHX/iUDmHevtqfLXyMrU2vd9x3Nfo4QrzWsHWNmb242tU6P5QuerSqdD81TANdBnWm5twdQ1uwoe0S7bJNTEUUqpiqmWooaxp0bjtVhl0YG4I5EGcW2RjTUVTTOVjlq0mPAOhuh8Awse64nV9ztsKz6DLTxatiaan2KoIXG0D3rU6/fnfsl2a9jgE6dnVv/AJT/ANnR/wBE112fVdvyl8qH/t0dWHH2eA+PhJPFOdFXRmvr2D2m8r6d5Ey06YUAAWAmgIzDiomIVGqmorUqjWKItij0QLFAOTmSsj635XS/MVvxcPJCAIiIAiIgCIiAeO1hc8BqZyHY7dIjVD7b1K367s4/zfdOlb14k08FiXHFcPVI8cht985lUbocJYckA/u/wlvTR5bI5FB3r2m1atlXW1gB93u1nQdxMEuGp3uMyoW19pzz8rn3Su7m7uCoKtWqD86Mq9oS4OYX5kgHyEnsXSrUaDJlL3YHOi5rgXtcDVT3cOwylrLHKX4R3fp1UNjT7fH68kXvNtPOx1lH2jXuTJnaWI466876H3GVbGvfT6Rt5c5Qorc5ZZ6HW3x0+nxE3NgY8o1RuRUWHab8ZsUdi1KpZwCFY3NtF8iePlN3dvZPSuq2FrgW0FySNPCW3e1TQJTkmgA0HkBpPQ10QisM8FZdJycikPu/Ya2Pjr8Z8U8OvAqCPAfdpMmJ2kxmgMYeZA8xJsQXSNG5S5Z2r0O7wu4qYV2LCmoqUyxuVXNlZLnUqCVI7LnunTJzL0NbsVaS1MVWUoaqqlNWuGyA5mcqRcBjlsDyXvnTZzbcbngkj0IiJGbCIiAIiIAlb9I9PNszEjtpge91lklc9In/AC3EW45F/ESay6fwb1/zXycAAPA+sunumJqmVgw58ZI46gSofnzka+uh5zmVvJ7KeJwJ3co9NSr4T+sw+bE4bvQkdPS7+TDvBlq3dxrarT9a/wAsw4/81JbYmh4VaB95cznGC2u2Gq0cUnr4aoCw+lTbR1Pda4/Sl6wj/PN8mNrlcThr9ou6KT2EFqZ7nM6kJZgeQ1FeyePHZ2DY+IWrTWupuKyq6n6hF1HlfXvvN6VXc7aaFmpppSrKMXQB0slU/P07cjTrXuOXSrLVMkJH1vyul+YrfiYeSEj635XS/MVvxcPJCAIiIAiIgCIiAVv0ivbZ1f6wRf16yL8DKScEK5FM+oFDP4WNk8Wsf0Qe0S4ek0n/AGe9hcmrhxbxxNK33298idlYLIFQ2LHrOe1iAD5DgO4CWapbYMxjLNDZqAZu4/CbFapPkYIo7AnmZjr2Eq2Lk6unklHDNPaOHSoLVFVx9YX9x5SqruLS+UBySaYXSnc+sTrduJW3LjLHtHaNOkM1V1QHhmOp+yoGZvIGV6vv5RFRVpo7k+0SKa8e8MT7hM1JbkaauUnH8F72JsekCqilTFuWRDyv2azW3h2FQZjmpLrzUFPvW01t0dtPiK4Tq09GNwC56q35kD7pq7zbwPSdgctQDtBQ+8E29xnQ2y3YOTlMruO3PAD9C17g9Vz/AJXtp5zse721MKaaUqapSNhakUCDNbgvssb9hJnHcFvpTY2ZHU8NCtQG5A4dU8+wyzVkymxFr8Awy3tyAOjfokyCxrpsljHPKOuiJTNh72sihKys9tA41ew+kpN38R1iOIJ1NswuNSogdGDKeY+8dxHYeErtYGMGeIiYAiIgCIiAJXPSI1tm4n7C/iJLGZW/SKP924n7A/EWYl0/g3q/mvlHFMRigKeXiTeRNenpccv5Mz4mjfxE+aVS4sfP985MOD2yr2/azRoEFrN6rgg+BHGTe6mPZUCE9fCVMt/qFtD5G0iKNO1UA8zb3yQ2flpbSpBzaligKT9xPUv5EqZ0aZc48M4Gvq+3d5T/ANM6Xgcb0JLJwoE42mBzoVOrtCiPsselA7Sk6bTqBgCCCCAQRwIPAjunINnYhqGrj5zA1ruO2kT0eJXvU02LeKLOiboEpSegf+lrPRF9T0Ys+H/wXQX7pLjHBxEbtb8rpfmK34uHkhI+t+V0vzFb8XDyQmTIiIgCIiAIiIBXd8nuiJ9bpD4U2UD+86nykLg6t3HdpNzeTGXquByC0/1SKj+8tTH6JmDCUsqhrTdPjBLCPlmTH0w442bt/eZX6+BqA8C3hrJ8vfhx7PjMgJ4gC3DzkblyTpYOJb6bOZcUSAxFVVccSRp1l7dGB07CJt7tbvh6fSOit86Fs4YEkmygHiO2XXe3AhqwIAJAAF+F1uGB8Qw+7skeMUrBchysjKSpvl6gvcgDRr6fwnO17nXjZ58l7StWx2PsyjZww1RatPQ02y1EGoupFypPapvIPfjHWd7G+Y3HgdZM4bFBmdq5a7g+qDxt1Tmt90jjs+m9VOmGcAg9U6WX2WDWt3yxpPqkq6mrstrple/6ZOUs1rg1dkbFpYZaNSub3rU3q2scqlWKi/HRgoMvLYvOKgUq4B6VE0YMBx19k2t3a6zUrCjWp1EKAmpUFtBqCBppylRx272IwblqJIUA8LvkW+qsBrl7x5jnOZVrPWk9/ZcjUofaiw4khHZabECwYc1HMqyNp7uFpn2Lvo9GtYqAW1upOSoFsCHU6q2os4Ld+lwKrT3gOQCohbKtgygstySSwZSSeJ4yI2jtUmoKoSxQiynQ2Lgm6j1b2AHPiZ06pPKi3wa6nTpw3NYZ+mMFjFqorr6rC+uh7wRyINwRyIMzyj7hbauejY6Pe1+VRRr+ugv402PtS8S21h4OGIiJgCIiAJWvSOf92Yr7A/ESWWVv0ij/AHZifsD8RJrLp/BJV/NfK/6cLFQNeatZcpuJkZbaj+RDNmE5a7PdvlGrUYXU94mXezDk0s49amyvpxANgSPOx8pqVtAR5yXxbdJSU8mplW8+BlmHEUzk6iO9uPusfstuzNori6qMf+swqB/t5DSq/wB5b+cvG4+LzOCeNfBYWqfzlMVKNbzutMe6cU9H2Kfpaai5ZGKgeBvYd/dzOg1M6/utUy16A5B9oUPJqlPE0v7t5dfZ5V9lurfldL8xW/Fw8kJH1vyul+Yrfi4eSEGRERAEREATxjPZo7bq5cPUtxK5R4uQg+9hAKRXq53BOmbrH/7GNX4Oo/Rkkj2S4P8A6Ei6jB3vyJ0H1QAE+4CSOEw9kA8Zld5LK6wCurEcVPDuMymuqqanC3I8Ce0Xn1Sp5esbZSON/jIbauN6Rwq+qvxkbJFzwalVC6knU3zk+OjD4HykVjdmG/SUxc+0v0gOYA9ocO/hLA5tbIOB5630FwT4iY0AzEcLHTw5SWCVkHGSMbpU2bokBSrKQCRYHW6k/A8f4GfVamSPZqDvFm8jJPaeynF3oi54tT5N2snY3dz8ZC/KlOpFgeY0/h5EX4zmW1enwz0+m1CvjuXfkzbOxhBNNRfMwKFvWpuO/steSlTeJadSmarKnRltbGzEkra/Zx98gqeJCEk9lh33B90+8btwPg+jXSoEZbAH2+oSbDT1pxrav7i9mRayvH3RRB7cHS4jNRphkrMGFiERjnUcNCASQLjt7ppfIy69JWQJhxn6iA5RUtZQ7akEkaE6XAF9ZN7WxyLibPYJhlIJuOQtTQW5g21HNTNjYdJxgRSZCemVjrobXJS/90y+rfSrTx5x+uShanZJR3eOUYtz9puuRbjNYFTmF9G+aZr9jAA68Ce2dnwG2WqUw60HsexqWhGjD1+RBHlPzslU0DTJ9hVBHdbrjTu+/KZ2vcXbOcZb3FQZx9tQBUt9pcr/AK07UJqccnK1VXpyz4ZZP9psGRXpOudsoJamRfKx1yuT7PZN6aO0vWofnx+FVm9MlUREQBILfnZ9Svs/EUqS5qjoAqggEnMptc6cBJ2LQZi9ryjgabgbQH/Sv+tS/wD0mNvR5tC+mFe326X+ufoC0SD0InU/q1/4/wAH56r+jfaDDTCvf7dL/XPcF6PdpKLNhXsOHXpG45j15+hImyqWMEUvqNsnl4Pz3sz0c7So4lqi4VwucOpD0rg89M/bOi7OweIV0c0HuMXTrMoyXUHCGhV9u1ibMACdDblL/NbEixzjkLMO1fDmRqfMjnJShJ7m2alJ2fEo/RuirRqrdwo1apRIAsTyRpKTxTPYMCIiAInoiAeSH3oqWpL31L/qU6lT4oJMSD3rp3RPtOPM0KhHwI84MrsqNEjS/IAecmKblUzHha0hVva/ZN5q/TodbBdL/sExnBbZHVsUXuATYchw/hPigAf4fzrMlfSyiwHA2524TDk1vNeyeCwbyBec+loXNx5+PIiYaVYzPSrkMPH9v75mEtrNrI7kbKUrTU2nuuagL0rK5439RvtAcD9YeYM2ztBTy48tJt0MVbwks1u4ZWrnKt7ovDOZ45GpMUqoUPYdQR2oRoR4THsbF5awXirhge0dQ2PkQJ1DG7PpVly1FDKeR+I7D3ixlYqbk9E+fDsCdRkqdh0IV/DtHnOVqdK9r2nZj9SjZDZYsP3KPidlZKhW3SVcRhyOtwSo1QKpv2Wa9+0mWnGFkpLUp/1aUyQetY5RmGvEZhIZ3qUsTVOIV6fVsrEAKVNYEgMND1SDp9EyTx+JOH6UOQ4cMq2voAxBHfwBB8Zz9Tve2EkQ6ZKVja5bKjtWqHsQLErm7tWJAHh+2Wb0fbXKLYcaZDqO0KCwHmnSJKvWUkCwPqjXsOs2N1Kr0q6kqbZraC/Bg4Fh3F519K8No3+o1p1J+UfoPG1Axw5XUGsCD3GlUIkhKzsbFZ6OFUK96b2J6NwAKaVUuWZQOQ585ZpbPOiIiAIiIAiIgCeXnsou8WxMXiNpDoqlSjRXDUT0oeqEWomMdnCopCPUamApDey0AvOae3lBfaW1M+ONiMiYvoKYo5gcq/0N0qZcrM1hdc1Qkt6qWkVvhs7aFSnVpsHxGfBKwKUujAqnHUW6EKpbVaYY8zYEwDpmGp5bj2R6vcDxHkeHcR2TNmnP9r7Y2kuDU06VU4lnxGe1JctNkVzSpLTFNzVpM2ULV0va7Ol8o+sVjNqsuLqUxlNOlTNGgaAvUd8JTNS1RmuQlU1LLqSRlJPCAX8GJUfR5hKiLjDUFX5zH1aiNVTondDTohXKZVtcqfZHA6S3QD2eREASN3gpXok8ejK1LdyG7DzTMJJTxhAOX17rdb8Db+Pgf2za2exVD9HU+Jtxt2Tc2vssU3y/Q0F9QabX6I+KnqHwTtnmDxHC4vwFpHZLaW4PcsmljKQCoe0HW978NZrgyXaquciwKkXsPv8AAiR+IwhXUWykm2uvnI4y8FiqXhmMNPu8xAwWubdnH9g/bNyzjJlXXU6dg7vDvn0KpHP+ffMd55eZ3M09OJr4jeKpTYqVDDkQbaeYmShvcp9am3lY/tmLGUMwvzE18PgxqSNJLuW3kqWVY5RJ0Nt0ahIuCDxRx28irCxExbR2BQrUsquaWU3UCxQeCtew7lIkU+DGQEDUsR5TTXAX5RKuFnaIq5zhLMXgi9pboVlvky1l/wDGet+odfIEyA2eTTr2YEFWRiCLEdYKbqdR1WPLlLwuygOdj3TYOAWp1anzgAuM/WIt9FvWXyM0WnUXmJenrbJx2zSZ0jc6rmw57qj/AN4ioPuaTsru5ShaVRR7NQe40aVvhLFN2cgRETAEREAREQBKztze44fG4fDGkMuIIAqliQGLEBMiKzXsCczWXv0YrZpjOHXNmyjMBYNYXA10B7NfvMA58vpRc08MwwgJxikUVFW4eqMX0L0swSy2p/O5msOI5EjZx/pLNNb9AMox1fCFzULBehqKiuyIhc52YaKptzJJW95FEaaDThyt4W4cT758HCKSCVW4NwbC4J4kHkeHugEZu5t35V8ougXoMXWw2jZs3QkDOdBlvfhra3EyYyieJTA4ADnp2niZ9QABERAEREAREQDQ2xs3pVuts63K34G9syN9Vhoew2PECU0tlYjKQCTofWBUi6nsZb2PkRcEGdBkHt3Y2f5ymOuBqBxYDhlvpnGtr6EGxtoV1lHKN4Swysp/xAVuTfh4jX9k+8MBUB+kO3kOenPnNV2ykEceOl7GxtpfUWOljqCLHWfeFrqCTcrx10I7SPfYyCUC3uyYMTh3XW1wTYEcCf518phVraCSmjpmN9Ba17HLxv4n9w5SJqWB6puJtB5JYzfk+wZ9FphDxnm+CXejJMtCitrNxbh+yaxeZcJd6iDvHuENGk5Jo+/kXUII4EG/xmpUS17SUZrE9maxkbim1N5vW2VjXdp7hzr5H4T4YzLgxqT9U/CTBl53OP8Ax/tp+Ev7pY5W9zv6/wC2g/wVlkmj7KbERE1AiIgCIiAIiIAiIgCIiAIiIAiIgCIiAJ4RPYgEFtrdzpCXp2DHUqTYMbWBDW6r20vqCBYg6EVapg2z5GBDDUi1nt9m/WHMlSROg4itlGmpJsB2k9vdzPcJhfZiOmV1D63JPHMeLA8QfDhBspNHOmxGW4swN+Ytp4Ga1eqCdFt5y843dokdRg4+hV18hVAv+sGlfx2wCvFHTy6RP1kvYeIEylFdEisIlcK2W9/58Z8VaZF+dptJhag9TrD6hDjzA1HuigoBs4IBOt7j4iY5RKpfkj+km3ga2W7W7hM1bZg4gjU8/wCdZirYWw1fwmN0XwHk9+VlgTw5kd9+E0ate57hwm1TwlweuBfWxImOpgSOJH8+c3i4I1yaw1m5g6fH3e8/+5jWh3j3yRwOCYsAouzeqvC/azdiAHUnl3kA7MOSS5LZugnUqn6Va36tNF+Nx5SemrszAijSVAb2Gp7WJuzebEmbU0byVhERMAREQBERAEREAREQBERAEREAREQBIbe/bxweFeuFDFWpLZmKj5ytTpXJAJsM9+HKTM18fs+nXTJVUOhKtlN7XR1dDp2MoPlAKsPSGlOlTavSqB6r1wq01z5koVAprJnykowZSosWObQG0ybY9IFOiK9qdU/J2RXc0z0IZ+gyg1L8SK4sOPVNwNLz20Nh0q7K1RbsmYKwZkazWzqWQglWsLqbg2FxpMeI3aw7pVRqSla7q9RdbMyBAhNjpbo04W9UQCC3d30WvWxNOoBnwtbEozL1adOjSqFaTVmd7B3CsdOIRjZRPqn6ScO1POqV3PTCh0aItRy7UGrrl6NyrBkXQgnU624iXTdPChncUUzVOlDk3OcVzmrK4JsysdcpFgSbAXM8wm6eGpkFaeoqLVBLVHbOlI0kbM7E6UyVA4AeAgELS396XH0MNRRgjviKdV6i5SKlGglU00s9wVLgNmWx9knjLkJE091cMuI+UCkoq5mbMC1szoEqNkvlzMoAJtc2F5LAQDVxWy6VQ3emrHtIGb9bjNR92qR4GovcKjEe5iZKxAIA7m0vp1B/Z/tpz2nufSHt1feg+CCT0TOQQh3Roni1U/p/wnydz6XJ6o/SU/FDJ2JjLBBDdJP+7VP9l8RTBkngNmU6IORbE8WJzMfFjqfDgOVptRM5Ans8iYAiIgHs8iIAiIgCIiAIiIB7PIiAIiIAiIgCIiAIiIAiIgCIiAIiIAiIgCIiAIiIAnpiIB5ERAEREA9nkRAEREAREQBERAEREA9EREA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74336" y="1905000"/>
            <a:ext cx="6955164" cy="2514600"/>
            <a:chOff x="474336" y="1905000"/>
            <a:chExt cx="6955164" cy="2514600"/>
          </a:xfrm>
        </p:grpSpPr>
        <p:pic>
          <p:nvPicPr>
            <p:cNvPr id="28676" name="Picture 4" descr="http://upload.wikimedia.org/wikipedia/sr/d/d8/Perikard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4336" y="1905000"/>
              <a:ext cx="3489158" cy="2514600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</p:pic>
        <p:pic>
          <p:nvPicPr>
            <p:cNvPr id="28680" name="Picture 8" descr="http://bote.hacettepe.edu.tr/wiki/images/d/d8/Perikar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8600" y="1905000"/>
              <a:ext cx="3390900" cy="2495551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</p:pic>
      </p:grpSp>
      <p:sp>
        <p:nvSpPr>
          <p:cNvPr id="7" name="Rectangle 6"/>
          <p:cNvSpPr/>
          <p:nvPr/>
        </p:nvSpPr>
        <p:spPr>
          <a:xfrm>
            <a:off x="2209800" y="762000"/>
            <a:ext cx="3330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b="1" dirty="0" smtClean="0">
                <a:solidFill>
                  <a:schemeClr val="bg1"/>
                </a:solidFill>
              </a:rPr>
              <a:t>срчана кеса или</a:t>
            </a:r>
            <a:r>
              <a:rPr lang="sr-Latn-CS" dirty="0" smtClean="0">
                <a:solidFill>
                  <a:schemeClr val="bg1"/>
                </a:solidFill>
              </a:rPr>
              <a:t> </a:t>
            </a:r>
            <a:r>
              <a:rPr lang="sr-Cyrl-CS" b="1" dirty="0" smtClean="0">
                <a:solidFill>
                  <a:schemeClr val="bg1"/>
                </a:solidFill>
              </a:rPr>
              <a:t>ПЕРИКАРД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28600" y="304800"/>
            <a:ext cx="91379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56.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Центар за равнотежу и покрете тела  код кичмењака налази се у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мозгу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7651" name="Picture 3" descr="http://liberatapublishers.com/10_moz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133600"/>
            <a:ext cx="4748645" cy="417881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62000" y="609600"/>
            <a:ext cx="1080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sr-Cyrl-CS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МАЛОМ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81000" y="838200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04800" algn="l"/>
                <a:tab pos="514350" algn="l"/>
              </a:tabLst>
            </a:pP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57. </a:t>
            </a: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Две основне фазе развоја плода током гравидности су: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413338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b="1" dirty="0" smtClean="0">
                <a:solidFill>
                  <a:schemeClr val="bg1"/>
                </a:solidFill>
              </a:rPr>
              <a:t>Ембрион</a:t>
            </a:r>
            <a:r>
              <a:rPr lang="sr-Latn-CS" dirty="0" smtClean="0">
                <a:solidFill>
                  <a:schemeClr val="bg1"/>
                </a:solidFill>
              </a:rPr>
              <a:t> </a:t>
            </a:r>
            <a:r>
              <a:rPr lang="sr-Latn-CS" dirty="0" smtClean="0"/>
              <a:t>или </a:t>
            </a:r>
            <a:r>
              <a:rPr lang="sr-Latn-CS" b="1" dirty="0" smtClean="0">
                <a:solidFill>
                  <a:schemeClr val="bg1"/>
                </a:solidFill>
              </a:rPr>
              <a:t>заметак</a:t>
            </a:r>
            <a:endParaRPr lang="sr-Cyrl-CS" b="1" dirty="0" smtClean="0">
              <a:solidFill>
                <a:schemeClr val="bg1"/>
              </a:solidFill>
            </a:endParaRPr>
          </a:p>
          <a:p>
            <a:endParaRPr lang="sr-Cyrl-CS" b="1" dirty="0" smtClean="0">
              <a:solidFill>
                <a:schemeClr val="bg1"/>
              </a:solidFill>
            </a:endParaRPr>
          </a:p>
          <a:p>
            <a:r>
              <a:rPr lang="sr-Latn-CS" dirty="0" smtClean="0"/>
              <a:t>Код људи се назива </a:t>
            </a:r>
            <a:r>
              <a:rPr lang="sr-Latn-CS" dirty="0" smtClean="0">
                <a:solidFill>
                  <a:srgbClr val="92D050"/>
                </a:solidFill>
              </a:rPr>
              <a:t>ембрионом</a:t>
            </a:r>
            <a:r>
              <a:rPr lang="sr-Latn-CS" dirty="0" smtClean="0"/>
              <a:t> од тренутка оплодње до краја 8. недеље трудноће, након чега се назива </a:t>
            </a:r>
            <a:r>
              <a:rPr lang="sr-Latn-CS" dirty="0" smtClean="0">
                <a:solidFill>
                  <a:srgbClr val="92D050"/>
                </a:solidFill>
              </a:rPr>
              <a:t>фетус.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1295400"/>
            <a:ext cx="3570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ЕМБРИОНАЛНИ  и ФЕТАЛНИ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Latn-CS" sz="2000" b="1" dirty="0"/>
              <a:t>Полно зрела (одрасла) јединка великог </a:t>
            </a:r>
            <a:r>
              <a:rPr lang="sr-Latn-CS" sz="2000" b="1" dirty="0" smtClean="0"/>
              <a:t>метиља</a:t>
            </a:r>
            <a:r>
              <a:rPr lang="en-US" sz="2000" i="1" dirty="0"/>
              <a:t> </a:t>
            </a:r>
            <a:r>
              <a:rPr lang="en-US" sz="2000" i="1" dirty="0" err="1"/>
              <a:t>Fasciola</a:t>
            </a:r>
            <a:r>
              <a:rPr lang="en-US" sz="2000" i="1" dirty="0"/>
              <a:t> hepatica</a:t>
            </a:r>
            <a:r>
              <a:rPr lang="sr-Latn-CS" sz="2000" b="1" dirty="0" smtClean="0"/>
              <a:t> </a:t>
            </a:r>
            <a:r>
              <a:rPr lang="sr-Latn-CS" sz="2000" b="1" dirty="0"/>
              <a:t>живи</a:t>
            </a:r>
            <a:r>
              <a:rPr lang="sr-Cyrl-CS" sz="2000" b="1" dirty="0"/>
              <a:t> у</a:t>
            </a:r>
            <a:r>
              <a:rPr lang="sr-Cyrl-CS" sz="2000" dirty="0"/>
              <a:t> </a:t>
            </a:r>
            <a:r>
              <a:rPr lang="sr-Latn-CS" sz="2000" dirty="0"/>
              <a:t>:</a:t>
            </a:r>
            <a:br>
              <a:rPr lang="sr-Latn-CS" sz="2000" dirty="0"/>
            </a:b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381000" y="1143000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cap="all" dirty="0" smtClean="0">
                <a:solidFill>
                  <a:schemeClr val="bg1"/>
                </a:solidFill>
              </a:rPr>
              <a:t>јетри оваца, говеда, некада и човека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1746" name="Picture 2" descr="http://www.luciopesce.net/zoologia/platelminti/fasciol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4286250" cy="3400426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1000" y="52578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Слика: Развојни циклус великог метиља</a:t>
            </a:r>
            <a:r>
              <a:rPr lang="en-US" i="1" dirty="0" smtClean="0"/>
              <a:t> </a:t>
            </a:r>
            <a:r>
              <a:rPr lang="en-US" i="1" dirty="0" err="1" smtClean="0"/>
              <a:t>Fasciola</a:t>
            </a:r>
            <a:r>
              <a:rPr lang="en-US" i="1" dirty="0" smtClean="0"/>
              <a:t> hepatica</a:t>
            </a:r>
            <a:r>
              <a:rPr lang="sr-Cyrl-C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314</TotalTime>
  <Words>1501</Words>
  <Application>Microsoft Office PowerPoint</Application>
  <PresentationFormat>On-screen Show (4:3)</PresentationFormat>
  <Paragraphs>247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AlexHemija</dc:creator>
  <cp:lastModifiedBy>aleksandar.jurisic</cp:lastModifiedBy>
  <cp:revision>40</cp:revision>
  <dcterms:created xsi:type="dcterms:W3CDTF">2013-03-15T10:33:55Z</dcterms:created>
  <dcterms:modified xsi:type="dcterms:W3CDTF">2023-04-04T11:58:49Z</dcterms:modified>
</cp:coreProperties>
</file>