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3" r:id="rId3"/>
    <p:sldId id="314" r:id="rId4"/>
    <p:sldId id="258" r:id="rId5"/>
    <p:sldId id="259" r:id="rId6"/>
    <p:sldId id="316" r:id="rId7"/>
    <p:sldId id="31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18" r:id="rId28"/>
    <p:sldId id="279" r:id="rId29"/>
    <p:sldId id="280" r:id="rId30"/>
    <p:sldId id="281" r:id="rId31"/>
    <p:sldId id="282" r:id="rId32"/>
    <p:sldId id="283" r:id="rId33"/>
    <p:sldId id="284" r:id="rId34"/>
    <p:sldId id="315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1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F9821A-E46B-4376-8A06-39CB18427B40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FCED21-19C4-4134-9E2E-A3D5AB6AC2E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r.wikipedia.org/wiki/%D0%94%D0%B0%D1%82%D0%BE%D1%82%D0%B5%D0%BA%D0%B0:Gray3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Literatura za prijemni ispit</a:t>
            </a:r>
            <a:br>
              <a:rPr lang="sr-Latn-CS" dirty="0" smtClean="0"/>
            </a:br>
            <a:r>
              <a:rPr lang="sr-Latn-CS" dirty="0" smtClean="0"/>
              <a:t>-zoološki deo-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428596" y="1714488"/>
            <a:ext cx="85113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Животиње са унутрашњим оплођењем развиле су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три начина ембрионалног развића и доласка младунаца на свет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(повезати начин развића са групом организама):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овипарност				већина сисара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вивипарност				птице, жабе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ововивипарност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ајкула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81200" y="3200400"/>
            <a:ext cx="304800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14600" y="3810000"/>
            <a:ext cx="2286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86000" y="3200400"/>
            <a:ext cx="266700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728865"/>
            <a:ext cx="8511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sr-Latn-RS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Ovoviviparnost = Aplacentalna viviparnost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sr-Latn-RS" sz="2000" b="1" dirty="0" smtClean="0">
                <a:latin typeface="Arial" pitchFamily="34" charset="0"/>
                <a:ea typeface="Times New Roman" pitchFamily="18" charset="0"/>
              </a:rPr>
              <a:t> (zmije Udav (</a:t>
            </a:r>
            <a:r>
              <a:rPr lang="en-US" sz="2000" i="1" dirty="0" smtClean="0"/>
              <a:t>Boa constrictor</a:t>
            </a:r>
            <a:r>
              <a:rPr lang="sr-Latn-RS" sz="2000" i="1" dirty="0" smtClean="0"/>
              <a:t>) </a:t>
            </a:r>
            <a:r>
              <a:rPr lang="sr-Latn-RS" sz="2000" b="1" dirty="0" smtClean="0">
                <a:latin typeface="Arial" pitchFamily="34" charset="0"/>
                <a:ea typeface="Times New Roman" pitchFamily="18" charset="0"/>
              </a:rPr>
              <a:t> i  Anakonda  (</a:t>
            </a:r>
            <a:r>
              <a:rPr lang="en-US" sz="2000" i="1" dirty="0" err="1" smtClean="0"/>
              <a:t>Eunectes</a:t>
            </a:r>
            <a:r>
              <a:rPr lang="sr-Latn-RS" sz="2000" i="1" dirty="0" smtClean="0"/>
              <a:t> spp.</a:t>
            </a:r>
            <a:r>
              <a:rPr lang="sr-Latn-RS" sz="2000" b="1" i="1" dirty="0" smtClean="0">
                <a:latin typeface="Arial" pitchFamily="34" charset="0"/>
                <a:ea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sr-Latn-R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142844" y="1571612"/>
            <a:ext cx="9001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 Сисари се размножавају (заокружите тачан одговор):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a) партеногенезом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митозом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полним путем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бесполним путем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895600" y="3048000"/>
            <a:ext cx="685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1071546"/>
            <a:ext cx="92964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sr-Latn-CS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 тачан одговор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) вегетативни пол је део јајне ћелије </a:t>
            </a:r>
            <a:endParaRPr lang="sr-Latn-CS" sz="2000" dirty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у коме су смештене хранљиве материје за развиће ембриона</a:t>
            </a:r>
            <a:endParaRPr lang="sr-Latn-CS" sz="2000" dirty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lang="sr-Latn-CS" sz="20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sr-Latn-CS" sz="20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) вегетативни пол је део јајне ћелије у коме нису смештене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хранљиве материје за развиће ембриона и из њега ће се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развити само ембрион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8153400" y="2057400"/>
            <a:ext cx="749808" cy="484632"/>
          </a:xfrm>
          <a:prstGeom prst="leftArrow">
            <a:avLst>
              <a:gd name="adj1" fmla="val 50000"/>
              <a:gd name="adj2" fmla="val 41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zivotinjsko-carstvo.com/bioskolos/slike/pod-mikroskop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0"/>
            <a:ext cx="461010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7.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 тачан одговор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а) анимални пол </a:t>
            </a:r>
            <a:r>
              <a:rPr lang="sr-Latn-CS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je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део јајне ћелије из које ће се развити ембрион</a:t>
            </a:r>
            <a:endParaRPr lang="sr-Latn-CS" sz="2400" dirty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sr-Latn-CS" sz="24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) анимални пол је део јајне ћелије у коме су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смештене хранљиве материје за развиће ембриона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209800" y="1752600"/>
            <a:ext cx="826008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zivotinjsko-carstvo.com/bioskolos/slike/pod-mikroskop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81400"/>
            <a:ext cx="461010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0" y="2285992"/>
            <a:ext cx="7981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8. Процес оплодње се код сисара догађа у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lang="sr-Latn-CS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ЈАЈОВОДУ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533400" y="3276600"/>
            <a:ext cx="5374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 Kao резултат оплодње настаје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lang="sr-Latn-CS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ЗИГОТ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58370" name="Picture 2" descr="http://upload.wikimedia.org/wikipedia/commons/thumb/8/81/Gray3.png/220px-Gray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1676400" cy="15716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47244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Зигот</a:t>
            </a:r>
            <a:r>
              <a:rPr lang="sr-Latn-CS" dirty="0" smtClean="0">
                <a:solidFill>
                  <a:schemeClr val="bg1"/>
                </a:solidFill>
              </a:rPr>
              <a:t> је оплођен женски гамет који настаје спајањем мушког и женског гамета, односно, сперматозоида или спермације и јајне ћелије. Пошто су појединачна једра гамета са хаплоидним бројем хромозома, једро оплођене јајне ћелије садржи диплоидан број хромозома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81000"/>
            <a:ext cx="2057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sr-Latn-RS" b="1" dirty="0" smtClean="0">
                <a:solidFill>
                  <a:schemeClr val="bg1"/>
                </a:solidFill>
              </a:rPr>
              <a:t>uški gamet (n)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81000"/>
            <a:ext cx="2057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bg1"/>
                </a:solidFill>
              </a:rPr>
              <a:t>Ženski gamet (n)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00200"/>
            <a:ext cx="1676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Z</a:t>
            </a:r>
            <a:r>
              <a:rPr lang="sr-Latn-RS" b="1" dirty="0" smtClean="0">
                <a:solidFill>
                  <a:schemeClr val="bg1"/>
                </a:solidFill>
              </a:rPr>
              <a:t>igot  (2n)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838200"/>
            <a:ext cx="10668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00600" y="762000"/>
            <a:ext cx="1143000" cy="76200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914400" y="1905000"/>
            <a:ext cx="70349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sr-Latn-CS" sz="2000" b="1" dirty="0" smtClean="0">
                <a:latin typeface="Arial" pitchFamily="34" charset="0"/>
                <a:ea typeface="Times New Roman" pitchFamily="18" charset="0"/>
              </a:rPr>
              <a:t>10.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Наведите две основне функције полних жлезда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34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.ПРОИЗВОДЕ ПОЛНЕ ЋЕЛИЈЕ		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ПРОДУКУЈУ ПОЛНЕ ХОРМОНЕ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5058" name="Picture 2" descr="Endokrini si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76600"/>
            <a:ext cx="4047071" cy="341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228600" y="685800"/>
            <a:ext cx="869827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11. Колико се јајних ћелија добије од једне оогоније у процесу оогенезе</a:t>
            </a:r>
            <a:r>
              <a:rPr kumimoji="0" lang="sr-Cyrl-C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n=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6322" name="Picture 2" descr="Scheme of oogen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200400" cy="470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1828800" y="1524000"/>
            <a:ext cx="627344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12. Основни развојни стадијум раног ембриона су: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МОРУЛА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БЛАСТУЛА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ГАСТРУЛА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5298" name="Picture 2" descr="http://learningjust4u.files.wordpress.com/2011/08/embryogeny.gif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5210175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0574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13. </a:t>
            </a:r>
            <a:r>
              <a:rPr lang="sr-Cyrl-CS" b="1" dirty="0" smtClean="0"/>
              <a:t>Набројати </a:t>
            </a:r>
            <a:r>
              <a:rPr lang="sr-Cyrl-CS" b="1" dirty="0"/>
              <a:t>е</a:t>
            </a:r>
            <a:r>
              <a:rPr lang="sr-Latn-CS" b="1" dirty="0"/>
              <a:t>мбрионалн</a:t>
            </a:r>
            <a:r>
              <a:rPr lang="sr-Cyrl-CS" b="1" dirty="0"/>
              <a:t>е</a:t>
            </a:r>
            <a:r>
              <a:rPr lang="sr-Latn-CS" b="1" dirty="0"/>
              <a:t> листов</a:t>
            </a:r>
            <a:r>
              <a:rPr lang="sr-Cyrl-CS" b="1" dirty="0"/>
              <a:t>е </a:t>
            </a:r>
            <a:r>
              <a:rPr lang="sr-Latn-CS" b="1" dirty="0"/>
              <a:t>: </a:t>
            </a:r>
            <a:endParaRPr lang="sr-Latn-CS" b="1" dirty="0" smtClean="0"/>
          </a:p>
          <a:p>
            <a:endParaRPr lang="sr-Latn-C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sr-Cyrl-CS" b="1" dirty="0" smtClean="0">
                <a:solidFill>
                  <a:srgbClr val="002060"/>
                </a:solidFill>
              </a:rPr>
              <a:t>ЕКТОДЕРМ</a:t>
            </a:r>
            <a:r>
              <a:rPr lang="sr-Cyrl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  <a:r>
              <a:rPr lang="sr-Latn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sr-Cyrl-CS" b="1" dirty="0" smtClean="0">
                <a:solidFill>
                  <a:srgbClr val="C00000"/>
                </a:solidFill>
              </a:rPr>
              <a:t>МЕЗОДЕРМ</a:t>
            </a:r>
            <a:r>
              <a:rPr lang="sr-Cyrl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Latn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 </a:t>
            </a:r>
            <a:r>
              <a:rPr lang="sr-Latn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ЕНДОДЕРМ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52800"/>
            <a:ext cx="461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/>
              <a:t>даје ћелије епидермиса и нервног система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381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 smtClean="0"/>
              <a:t>настаје највећи део епитела црева и органа који су са њим у вези као што су плућа, јетра, гуштерача и др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мезодерм</a:t>
            </a:r>
            <a:r>
              <a:rPr lang="sr-Latn-CS" dirty="0" smtClean="0"/>
              <a:t> даје срце и крвне судове, бубреге, полне жлезде, везивно ткиво(кости, тетиве, крвне ћелије), мишиће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057400" y="3048000"/>
            <a:ext cx="1752600" cy="14478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219700" y="3162300"/>
            <a:ext cx="762000" cy="3810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981200" y="2895600"/>
            <a:ext cx="762000" cy="4572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4" name="Picture 2" descr="http://t3.gstatic.com/images?q=tbn:ANd9GcT7Lk0yTXDNFBhqoO-ccsdHj3hPenFjqhh2Xl-OLve4-ImvvZwUmwD8Fwh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152400"/>
            <a:ext cx="4172857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52400"/>
            <a:ext cx="895793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ЛИТЕРАТУРА ЗА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ПОЛАГАЊЕ ПРИЈЕМНОГ ИСПИТА ИЗ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БИОЛОГИЈ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 (зоолошки део)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I разред гимназије и пољопривредне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издање 2003.,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 Шербан, Мирко Цвијан, Радиша Јанчић (област Биологија ћелије)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 за I разред медицинске и ветеринарске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Делија Балош, Драгољуб Панић, Бранка Стевановић, Катица Пауновић, Ђорђе Стевановић (област Екологија)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II разред гимназије природно-математичког смера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пољопривредне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издање 2003. Бригита Петров, Милош Калезић (област Морфологија животиња)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III разред гимназије природно математичког смера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издање 2004. Радомир Коњевић, Гордана Цвијић, Јелена Ђорђевић, Надежда Недељковић (област Биологија ћелије – метаболизам и транспорт)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III за  разред медицинске и ветеринарске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Драгослав Маринковић, Марко Анђелковић, Ана Савић, Вукосава Диклић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457200" y="285690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14. Ембрионалне овојнице су: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АМНИОН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ХОРИОН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АЛАНТОИС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Žumancetna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sr-Latn-C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vitelusna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) kesa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Placenta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endParaRPr lang="sr-Latn-CS" sz="2400" dirty="0" smtClean="0">
              <a:solidFill>
                <a:srgbClr val="C00000"/>
              </a:solidFill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sr-Latn-CS" sz="2400" dirty="0" smtClean="0">
                <a:solidFill>
                  <a:schemeClr val="bg1"/>
                </a:solidFill>
              </a:rPr>
              <a:t>(ribe ,vodozemci i kolouste) (</a:t>
            </a:r>
            <a:r>
              <a:rPr lang="sr-Latn-CS" sz="2400" dirty="0" err="1" smtClean="0">
                <a:solidFill>
                  <a:schemeClr val="bg1"/>
                </a:solidFill>
              </a:rPr>
              <a:t>anamniota</a:t>
            </a:r>
            <a:r>
              <a:rPr lang="sr-Latn-CS" sz="2400" b="1" dirty="0" smtClean="0">
                <a:solidFill>
                  <a:schemeClr val="bg1"/>
                </a:solidFill>
              </a:rPr>
              <a:t>)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sr-Latn-CS" sz="2400" b="1" dirty="0" smtClean="0">
                <a:solidFill>
                  <a:schemeClr val="bg1"/>
                </a:solidFill>
              </a:rPr>
              <a:t>(nemaju </a:t>
            </a:r>
            <a:r>
              <a:rPr lang="sr-Latn-CS" sz="2400" b="1" dirty="0" err="1" smtClean="0">
                <a:solidFill>
                  <a:schemeClr val="bg1"/>
                </a:solidFill>
              </a:rPr>
              <a:t>ekstraembrionalne</a:t>
            </a:r>
            <a:r>
              <a:rPr lang="sr-Latn-CS" sz="2400" b="1" dirty="0" smtClean="0">
                <a:solidFill>
                  <a:schemeClr val="bg1"/>
                </a:solidFill>
              </a:rPr>
              <a:t> omotače !!!!!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</a:rPr>
              <a:t>Gmizavci, ptice i sisari (amniota)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419600" y="685800"/>
            <a:ext cx="228600" cy="1600200"/>
          </a:xfrm>
          <a:prstGeom prst="rightBrace">
            <a:avLst>
              <a:gd name="adj1" fmla="val 0"/>
              <a:gd name="adj2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 descr="http://img2.tfd.com/mk/A/X2604-A-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30930"/>
            <a:ext cx="30480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304800" y="303312"/>
            <a:ext cx="82861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15.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Према облику и површини којом су повезане са утерусом 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плаценте могу бити: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ДИФУЗНЕ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КОТИЛЕДОНЕ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ЗОНАЛНЕ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ДИСКОИДАЛНЕ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</a:rPr>
              <a:t>BIDISKOIDALNA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194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Prema rasporedu horionskih resica placenta može biti: </a:t>
            </a:r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difuzna placenta </a:t>
            </a:r>
            <a:r>
              <a:rPr lang="vi-VN" sz="2000" dirty="0" smtClean="0">
                <a:solidFill>
                  <a:schemeClr val="bg1"/>
                </a:solidFill>
              </a:rPr>
              <a:t>ima ravnomerno raspoređene resice kod konja i svinja, </a:t>
            </a:r>
            <a:endParaRPr lang="sr-Latn-RS" sz="2000" dirty="0" smtClean="0">
              <a:solidFill>
                <a:schemeClr val="bg1"/>
              </a:solidFill>
            </a:endParaRPr>
          </a:p>
          <a:p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kotiledona</a:t>
            </a:r>
            <a:r>
              <a:rPr lang="vi-VN" sz="2000" dirty="0" smtClean="0">
                <a:solidFill>
                  <a:schemeClr val="bg1"/>
                </a:solidFill>
              </a:rPr>
              <a:t> resice su raspoređene u grupicama (kotiledonima) imaju je goveda,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</a:rPr>
              <a:t> 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b="1" dirty="0" smtClean="0">
                <a:solidFill>
                  <a:schemeClr val="bg1"/>
                </a:solidFill>
              </a:rPr>
              <a:t> </a:t>
            </a:r>
            <a:r>
              <a:rPr lang="sr-Latn-RS" sz="2000" b="1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zonalna </a:t>
            </a:r>
            <a:r>
              <a:rPr lang="vi-VN" sz="2000" dirty="0" smtClean="0">
                <a:solidFill>
                  <a:schemeClr val="bg1"/>
                </a:solidFill>
              </a:rPr>
              <a:t>resice su u obliku pojasa, imaju je zveri,</a:t>
            </a:r>
            <a:endParaRPr lang="sr-Latn-RS" sz="2000" dirty="0" smtClean="0">
              <a:solidFill>
                <a:schemeClr val="bg1"/>
              </a:solidFill>
            </a:endParaRPr>
          </a:p>
          <a:p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sr-Latn-RS" sz="2000" b="1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 diskoidalna </a:t>
            </a:r>
            <a:r>
              <a:rPr lang="vi-VN" sz="2000" dirty="0" smtClean="0">
                <a:solidFill>
                  <a:schemeClr val="bg1"/>
                </a:solidFill>
              </a:rPr>
              <a:t>resice su povezane diskoidalno, kod čoveka i pacova,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</a:rPr>
              <a:t> 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</a:rPr>
              <a:t> </a:t>
            </a:r>
            <a:r>
              <a:rPr lang="sr-Latn-RS" sz="2000" b="1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bidiskoidalna </a:t>
            </a:r>
            <a:r>
              <a:rPr lang="vi-VN" sz="2000" dirty="0" smtClean="0">
                <a:solidFill>
                  <a:schemeClr val="bg1"/>
                </a:solidFill>
              </a:rPr>
              <a:t>resice su povezane u obliku dva diska, kao kod majmuna.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9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685800" y="2209800"/>
            <a:ext cx="472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16.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Навести облике плаценти код: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пацова и човека плацента је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паса и мачака плацента је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3200400"/>
            <a:ext cx="133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ЗОНАЛНА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24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lang="sr-Cyrl-CS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ДИСКОИДАЛНА</a:t>
            </a:r>
            <a:endParaRPr lang="sr-Latn-CS" b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1600200" y="2057400"/>
            <a:ext cx="47441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17.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Навести облике плаценти код: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коња и свиња плацента је: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ДИФУЗНА</a:t>
            </a:r>
            <a:endParaRPr lang="sr-Latn-CS" b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краве плацента је: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КОТИЛЕДОНА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477000" y="2590800"/>
            <a:ext cx="597408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629400" y="3124200"/>
            <a:ext cx="597408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1676400" y="1676400"/>
            <a:ext cx="488576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18.Од ектодерма се образује: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a. нервни систем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систем крвних судова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срце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скелет</a:t>
            </a:r>
            <a:endParaRPr kumimoji="0" lang="sr-Latn-C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0" y="2514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2057400" y="1828800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19. Од мезодерма се формира: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нервни ситем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цревни систем</a:t>
            </a:r>
            <a:b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мишићни систем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 јетра</a:t>
            </a:r>
            <a:endParaRPr kumimoji="0" lang="sr-Latn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71600" y="3124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2209800" y="2209800"/>
            <a:ext cx="464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20. Од ендодерма се формира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цревни систем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кожа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уринарни тракт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рожњача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600200" y="2895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1600" dirty="0" smtClean="0"/>
              <a:t>-</a:t>
            </a:r>
            <a:r>
              <a:rPr lang="en-US" sz="2900" dirty="0" err="1" smtClean="0"/>
              <a:t>Klasifkacija</a:t>
            </a:r>
            <a:r>
              <a:rPr lang="en-US" sz="2900" dirty="0" smtClean="0"/>
              <a:t> se </a:t>
            </a:r>
            <a:r>
              <a:rPr lang="en-US" sz="2900" dirty="0" err="1" smtClean="0"/>
              <a:t>vrsi</a:t>
            </a:r>
            <a:r>
              <a:rPr lang="en-US" sz="2900" dirty="0" smtClean="0"/>
              <a:t> </a:t>
            </a:r>
            <a:r>
              <a:rPr lang="en-US" sz="2900" dirty="0" err="1" smtClean="0"/>
              <a:t>na</a:t>
            </a:r>
            <a:r>
              <a:rPr lang="en-US" sz="2900" dirty="0" smtClean="0"/>
              <a:t> </a:t>
            </a:r>
            <a:r>
              <a:rPr lang="en-US" sz="2900" dirty="0" err="1" smtClean="0"/>
              <a:t>osnovu</a:t>
            </a:r>
            <a:r>
              <a:rPr lang="en-US" sz="2900" dirty="0" smtClean="0"/>
              <a:t> </a:t>
            </a:r>
            <a:r>
              <a:rPr lang="en-US" sz="2900" dirty="0" err="1" smtClean="0"/>
              <a:t>količine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rasporeda</a:t>
            </a:r>
            <a:r>
              <a:rPr lang="en-US" sz="2900" dirty="0" smtClean="0"/>
              <a:t> </a:t>
            </a:r>
            <a:r>
              <a:rPr lang="en-US" sz="2900" dirty="0" err="1" smtClean="0"/>
              <a:t>hranljivih</a:t>
            </a:r>
            <a:r>
              <a:rPr lang="en-US" sz="2900" dirty="0" smtClean="0"/>
              <a:t> </a:t>
            </a:r>
            <a:r>
              <a:rPr lang="en-US" sz="2900" dirty="0" err="1" smtClean="0"/>
              <a:t>materija</a:t>
            </a:r>
            <a:r>
              <a:rPr lang="en-US" sz="2900" dirty="0" smtClean="0"/>
              <a:t>, pre </a:t>
            </a:r>
            <a:r>
              <a:rPr lang="en-US" sz="2900" dirty="0" err="1" smtClean="0"/>
              <a:t>svega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vitelusa</a:t>
            </a:r>
            <a:r>
              <a:rPr lang="en-US" sz="2900" dirty="0" smtClean="0"/>
              <a:t>.</a:t>
            </a:r>
          </a:p>
          <a:p>
            <a:r>
              <a:rPr lang="en-US" sz="2900" b="1" dirty="0" smtClean="0"/>
              <a:t>1. </a:t>
            </a:r>
            <a:r>
              <a:rPr lang="en-US" sz="2900" b="1" dirty="0" err="1" smtClean="0">
                <a:solidFill>
                  <a:srgbClr val="FF0000"/>
                </a:solidFill>
              </a:rPr>
              <a:t>Izolecitna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i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oligolecitna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jaja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dirty="0" err="1" smtClean="0"/>
              <a:t>imaju</a:t>
            </a:r>
            <a:r>
              <a:rPr lang="en-US" sz="2900" dirty="0" smtClean="0"/>
              <a:t> </a:t>
            </a:r>
            <a:r>
              <a:rPr lang="en-US" sz="2900" dirty="0" err="1" smtClean="0"/>
              <a:t>vrlo</a:t>
            </a:r>
            <a:r>
              <a:rPr lang="en-US" sz="2900" dirty="0" smtClean="0"/>
              <a:t> </a:t>
            </a:r>
            <a:r>
              <a:rPr lang="en-US" sz="2900" dirty="0" err="1" smtClean="0"/>
              <a:t>malo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vitelusa</a:t>
            </a:r>
            <a:r>
              <a:rPr lang="en-US" sz="2900" dirty="0" smtClean="0"/>
              <a:t> </a:t>
            </a:r>
            <a:r>
              <a:rPr lang="en-US" sz="2900" dirty="0" err="1" smtClean="0"/>
              <a:t>ili</a:t>
            </a:r>
            <a:r>
              <a:rPr lang="en-US" sz="2900" dirty="0" smtClean="0"/>
              <a:t> </a:t>
            </a:r>
            <a:r>
              <a:rPr lang="en-US" sz="2900" dirty="0" err="1" smtClean="0"/>
              <a:t>ga</a:t>
            </a:r>
            <a:r>
              <a:rPr lang="en-US" sz="2900" dirty="0" smtClean="0"/>
              <a:t> </a:t>
            </a:r>
            <a:r>
              <a:rPr lang="en-US" sz="2900" dirty="0" err="1" smtClean="0"/>
              <a:t>nemaju</a:t>
            </a:r>
            <a:r>
              <a:rPr lang="en-US" sz="2900" dirty="0" smtClean="0"/>
              <a:t> </a:t>
            </a:r>
            <a:r>
              <a:rPr lang="en-US" sz="2900" dirty="0" err="1" smtClean="0"/>
              <a:t>nimalo</a:t>
            </a:r>
            <a:r>
              <a:rPr lang="en-US" sz="2900" dirty="0" smtClean="0"/>
              <a:t> </a:t>
            </a:r>
            <a:r>
              <a:rPr lang="en-US" sz="2900" dirty="0" err="1" smtClean="0"/>
              <a:t>tada</a:t>
            </a:r>
            <a:r>
              <a:rPr lang="en-US" sz="2900" dirty="0" smtClean="0"/>
              <a:t> se </a:t>
            </a:r>
            <a:r>
              <a:rPr lang="en-US" sz="2900" dirty="0" err="1" smtClean="0"/>
              <a:t>nazivaju</a:t>
            </a:r>
            <a:r>
              <a:rPr lang="en-US" sz="2900" dirty="0" smtClean="0"/>
              <a:t> </a:t>
            </a:r>
            <a:r>
              <a:rPr lang="en-US" sz="2900" dirty="0" err="1" smtClean="0"/>
              <a:t>alecitna</a:t>
            </a:r>
            <a:r>
              <a:rPr lang="en-US" sz="2900" dirty="0" smtClean="0"/>
              <a:t>. </a:t>
            </a:r>
            <a:r>
              <a:rPr lang="en-US" sz="2900" dirty="0" err="1" smtClean="0"/>
              <a:t>Jedro</a:t>
            </a:r>
            <a:r>
              <a:rPr lang="en-US" sz="2900" dirty="0" smtClean="0"/>
              <a:t> je u </a:t>
            </a:r>
            <a:r>
              <a:rPr lang="en-US" sz="2900" dirty="0" err="1" smtClean="0"/>
              <a:t>centru</a:t>
            </a:r>
            <a:r>
              <a:rPr lang="en-US" sz="2900" dirty="0" smtClean="0"/>
              <a:t> a granule </a:t>
            </a:r>
            <a:r>
              <a:rPr lang="en-US" sz="2900" dirty="0" err="1" smtClean="0"/>
              <a:t>vitelusa</a:t>
            </a:r>
            <a:r>
              <a:rPr lang="en-US" sz="2900" dirty="0" smtClean="0"/>
              <a:t> </a:t>
            </a:r>
            <a:r>
              <a:rPr lang="en-US" sz="2900" dirty="0" err="1" smtClean="0"/>
              <a:t>su</a:t>
            </a:r>
            <a:r>
              <a:rPr lang="en-US" sz="2900" dirty="0" smtClean="0"/>
              <a:t> </a:t>
            </a:r>
            <a:r>
              <a:rPr lang="en-US" sz="2900" dirty="0" err="1" smtClean="0"/>
              <a:t>ravnomerno</a:t>
            </a:r>
            <a:r>
              <a:rPr lang="en-US" sz="2900" dirty="0" smtClean="0"/>
              <a:t> </a:t>
            </a:r>
            <a:r>
              <a:rPr lang="en-US" sz="2900" dirty="0" err="1" smtClean="0"/>
              <a:t>rasporedjene</a:t>
            </a:r>
            <a:r>
              <a:rPr lang="en-US" sz="2900" dirty="0" smtClean="0"/>
              <a:t> </a:t>
            </a:r>
            <a:r>
              <a:rPr lang="en-US" sz="2900" dirty="0" err="1" smtClean="0"/>
              <a:t>po</a:t>
            </a:r>
            <a:r>
              <a:rPr lang="en-US" sz="2900" dirty="0" smtClean="0"/>
              <a:t> </a:t>
            </a:r>
            <a:r>
              <a:rPr lang="en-US" sz="2900" dirty="0" err="1" smtClean="0"/>
              <a:t>citoplazmi</a:t>
            </a:r>
            <a:r>
              <a:rPr lang="en-US" sz="2900" dirty="0" smtClean="0"/>
              <a:t>. (</a:t>
            </a:r>
            <a:r>
              <a:rPr lang="en-US" sz="2900" dirty="0" err="1" smtClean="0"/>
              <a:t>Sundjeri</a:t>
            </a:r>
            <a:r>
              <a:rPr lang="en-US" sz="2900" dirty="0" smtClean="0"/>
              <a:t>, </a:t>
            </a:r>
            <a:r>
              <a:rPr lang="en-US" sz="2900" dirty="0" err="1" smtClean="0"/>
              <a:t>meduze</a:t>
            </a:r>
            <a:r>
              <a:rPr lang="en-US" sz="2900" dirty="0" smtClean="0"/>
              <a:t>, </a:t>
            </a:r>
            <a:r>
              <a:rPr lang="en-US" sz="2900" dirty="0" err="1" smtClean="0"/>
              <a:t>korali</a:t>
            </a:r>
            <a:r>
              <a:rPr lang="en-US" sz="2900" dirty="0" smtClean="0"/>
              <a:t>, </a:t>
            </a:r>
            <a:r>
              <a:rPr lang="en-US" sz="2900" dirty="0" err="1" smtClean="0"/>
              <a:t>morski</a:t>
            </a:r>
            <a:r>
              <a:rPr lang="en-US" sz="2900" dirty="0" smtClean="0"/>
              <a:t> </a:t>
            </a:r>
            <a:r>
              <a:rPr lang="en-US" sz="2900" dirty="0" err="1" smtClean="0"/>
              <a:t>jezevii</a:t>
            </a:r>
            <a:r>
              <a:rPr lang="en-US" sz="2900" dirty="0" smtClean="0"/>
              <a:t> </a:t>
            </a:r>
            <a:r>
              <a:rPr lang="en-US" sz="2900" dirty="0" err="1" smtClean="0"/>
              <a:t>placentalni</a:t>
            </a:r>
            <a:r>
              <a:rPr lang="en-US" sz="2900" dirty="0" smtClean="0"/>
              <a:t> </a:t>
            </a:r>
            <a:r>
              <a:rPr lang="en-US" sz="2900" dirty="0" err="1" smtClean="0"/>
              <a:t>sisari</a:t>
            </a:r>
            <a:r>
              <a:rPr lang="en-US" sz="2900" dirty="0" smtClean="0"/>
              <a:t>. </a:t>
            </a:r>
          </a:p>
          <a:p>
            <a:pPr>
              <a:buNone/>
            </a:pPr>
            <a:r>
              <a:rPr lang="en-US" sz="2900" dirty="0" smtClean="0"/>
              <a:t> </a:t>
            </a:r>
          </a:p>
          <a:p>
            <a:r>
              <a:rPr lang="en-US" sz="2900" dirty="0" smtClean="0">
                <a:solidFill>
                  <a:srgbClr val="FF0000"/>
                </a:solidFill>
              </a:rPr>
              <a:t> </a:t>
            </a:r>
            <a:r>
              <a:rPr lang="en-US" sz="2900" b="1" dirty="0" smtClean="0">
                <a:solidFill>
                  <a:srgbClr val="FF0000"/>
                </a:solidFill>
              </a:rPr>
              <a:t>2)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Umereno</a:t>
            </a:r>
            <a:r>
              <a:rPr lang="en-US" sz="2900" dirty="0" smtClean="0">
                <a:solidFill>
                  <a:srgbClr val="FF0000"/>
                </a:solidFill>
              </a:rPr>
              <a:t> </a:t>
            </a:r>
            <a:r>
              <a:rPr lang="en-US" sz="2900" b="1" dirty="0" err="1" smtClean="0">
                <a:solidFill>
                  <a:srgbClr val="FF0000"/>
                </a:solidFill>
              </a:rPr>
              <a:t>telolecitna</a:t>
            </a:r>
            <a:r>
              <a:rPr lang="en-US" sz="2900" b="1" dirty="0" smtClean="0">
                <a:solidFill>
                  <a:srgbClr val="FF0000"/>
                </a:solidFill>
              </a:rPr>
              <a:t> (</a:t>
            </a:r>
            <a:r>
              <a:rPr lang="en-US" sz="2900" b="1" dirty="0" err="1" smtClean="0">
                <a:solidFill>
                  <a:srgbClr val="FF0000"/>
                </a:solidFill>
              </a:rPr>
              <a:t>mezolecitna</a:t>
            </a:r>
            <a:r>
              <a:rPr lang="en-US" sz="2900" b="1" dirty="0" smtClean="0">
                <a:solidFill>
                  <a:srgbClr val="FF0000"/>
                </a:solidFill>
              </a:rPr>
              <a:t>)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</a:rPr>
              <a:t>3)</a:t>
            </a:r>
            <a:r>
              <a:rPr lang="en-US" sz="2900" dirty="0" smtClean="0">
                <a:solidFill>
                  <a:srgbClr val="FF0000"/>
                </a:solidFill>
              </a:rPr>
              <a:t> </a:t>
            </a:r>
            <a:r>
              <a:rPr lang="en-US" sz="2900" b="1" dirty="0" err="1" smtClean="0">
                <a:solidFill>
                  <a:srgbClr val="FF0000"/>
                </a:solidFill>
              </a:rPr>
              <a:t>Izrazito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telolecitna</a:t>
            </a:r>
            <a:endParaRPr lang="en-US" sz="29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900" dirty="0" smtClean="0"/>
              <a:t> </a:t>
            </a:r>
          </a:p>
          <a:p>
            <a:r>
              <a:rPr lang="en-US" sz="2900" b="1" dirty="0" err="1" smtClean="0"/>
              <a:t>Umereno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telolecitna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ili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mezolecitna</a:t>
            </a:r>
            <a:r>
              <a:rPr lang="en-US" sz="2900" dirty="0" smtClean="0"/>
              <a:t> </a:t>
            </a:r>
            <a:r>
              <a:rPr lang="en-US" sz="2900" dirty="0" err="1" smtClean="0"/>
              <a:t>jaja</a:t>
            </a:r>
            <a:r>
              <a:rPr lang="en-US" sz="2900" dirty="0" smtClean="0"/>
              <a:t> </a:t>
            </a:r>
            <a:r>
              <a:rPr lang="en-US" sz="2900" dirty="0" err="1" smtClean="0"/>
              <a:t>imaju</a:t>
            </a:r>
            <a:r>
              <a:rPr lang="en-US" sz="2900" dirty="0" smtClean="0"/>
              <a:t> </a:t>
            </a:r>
            <a:r>
              <a:rPr lang="en-US" sz="2900" dirty="0" err="1" smtClean="0"/>
              <a:t>jedro</a:t>
            </a:r>
            <a:r>
              <a:rPr lang="en-US" sz="2900" dirty="0" smtClean="0"/>
              <a:t> </a:t>
            </a:r>
            <a:r>
              <a:rPr lang="en-US" sz="2900" dirty="0" err="1" smtClean="0"/>
              <a:t>smesteno</a:t>
            </a:r>
            <a:r>
              <a:rPr lang="en-US" sz="2900" dirty="0" smtClean="0"/>
              <a:t> u </a:t>
            </a:r>
            <a:r>
              <a:rPr lang="en-US" sz="2900" dirty="0" err="1" smtClean="0"/>
              <a:t>centru</a:t>
            </a:r>
            <a:r>
              <a:rPr lang="en-US" sz="2900" dirty="0" smtClean="0"/>
              <a:t> </a:t>
            </a:r>
            <a:r>
              <a:rPr lang="en-US" sz="2900" dirty="0" err="1" smtClean="0"/>
              <a:t>ili</a:t>
            </a:r>
            <a:r>
              <a:rPr lang="en-US" sz="2900" dirty="0" smtClean="0"/>
              <a:t> </a:t>
            </a:r>
            <a:r>
              <a:rPr lang="en-US" sz="2900" dirty="0" err="1" smtClean="0"/>
              <a:t>malo</a:t>
            </a:r>
            <a:r>
              <a:rPr lang="en-US" sz="2900" dirty="0" smtClean="0"/>
              <a:t> </a:t>
            </a:r>
            <a:r>
              <a:rPr lang="en-US" sz="2900" dirty="0" err="1" smtClean="0"/>
              <a:t>pomereno</a:t>
            </a:r>
            <a:r>
              <a:rPr lang="en-US" sz="2900" dirty="0" smtClean="0"/>
              <a:t> ka </a:t>
            </a:r>
            <a:r>
              <a:rPr lang="en-US" sz="2900" dirty="0" err="1" smtClean="0"/>
              <a:t>animalnom</a:t>
            </a:r>
            <a:r>
              <a:rPr lang="en-US" sz="2900" dirty="0" smtClean="0"/>
              <a:t> </a:t>
            </a:r>
            <a:r>
              <a:rPr lang="en-US" sz="2900" dirty="0" err="1" smtClean="0"/>
              <a:t>polu.Vitelus</a:t>
            </a:r>
            <a:r>
              <a:rPr lang="en-US" sz="2900" dirty="0" smtClean="0"/>
              <a:t> je </a:t>
            </a:r>
            <a:r>
              <a:rPr lang="en-US" sz="2900" dirty="0" err="1" smtClean="0"/>
              <a:t>smešten</a:t>
            </a:r>
            <a:r>
              <a:rPr lang="en-US" sz="2900" dirty="0" smtClean="0"/>
              <a:t> </a:t>
            </a:r>
            <a:r>
              <a:rPr lang="en-US" sz="2900" dirty="0" err="1" smtClean="0"/>
              <a:t>na</a:t>
            </a:r>
            <a:r>
              <a:rPr lang="en-US" sz="2900" dirty="0" smtClean="0"/>
              <a:t> </a:t>
            </a:r>
            <a:r>
              <a:rPr lang="en-US" sz="2900" dirty="0" err="1" smtClean="0"/>
              <a:t>vegetativnom</a:t>
            </a:r>
            <a:r>
              <a:rPr lang="en-US" sz="2900" dirty="0" smtClean="0"/>
              <a:t> </a:t>
            </a:r>
            <a:r>
              <a:rPr lang="en-US" sz="2900" dirty="0" err="1" smtClean="0"/>
              <a:t>polu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 </a:t>
            </a:r>
            <a:r>
              <a:rPr lang="en-US" sz="2900" dirty="0" err="1" smtClean="0"/>
              <a:t>zauzima</a:t>
            </a:r>
            <a:r>
              <a:rPr lang="en-US" sz="2900" dirty="0" smtClean="0"/>
              <a:t> </a:t>
            </a:r>
            <a:r>
              <a:rPr lang="en-US" sz="2900" dirty="0" err="1" smtClean="0"/>
              <a:t>oko</a:t>
            </a:r>
            <a:r>
              <a:rPr lang="en-US" sz="2900" dirty="0" smtClean="0"/>
              <a:t> 1/3 </a:t>
            </a:r>
            <a:r>
              <a:rPr lang="en-US" sz="2900" dirty="0" err="1" smtClean="0"/>
              <a:t>zapremine</a:t>
            </a:r>
            <a:r>
              <a:rPr lang="en-US" sz="2900" dirty="0" smtClean="0"/>
              <a:t> </a:t>
            </a:r>
            <a:r>
              <a:rPr lang="en-US" sz="2900" dirty="0" err="1" smtClean="0"/>
              <a:t>jajne</a:t>
            </a:r>
            <a:r>
              <a:rPr lang="en-US" sz="2900" dirty="0" smtClean="0"/>
              <a:t> </a:t>
            </a:r>
            <a:r>
              <a:rPr lang="en-US" sz="2900" dirty="0" err="1" smtClean="0"/>
              <a:t>celije</a:t>
            </a:r>
            <a:r>
              <a:rPr lang="en-US" sz="2900" dirty="0" smtClean="0"/>
              <a:t> </a:t>
            </a:r>
            <a:r>
              <a:rPr lang="en-US" sz="2900" dirty="0" err="1" smtClean="0"/>
              <a:t>neke</a:t>
            </a:r>
            <a:r>
              <a:rPr lang="en-US" sz="2900" dirty="0" smtClean="0"/>
              <a:t> </a:t>
            </a:r>
            <a:r>
              <a:rPr lang="en-US" sz="2900" dirty="0" err="1" smtClean="0"/>
              <a:t>Anelide</a:t>
            </a:r>
            <a:r>
              <a:rPr lang="en-US" sz="2900" dirty="0" smtClean="0"/>
              <a:t>, </a:t>
            </a:r>
            <a:r>
              <a:rPr lang="en-US" sz="2900" dirty="0" err="1" smtClean="0"/>
              <a:t>kolouste</a:t>
            </a:r>
            <a:r>
              <a:rPr lang="en-US" sz="2900" dirty="0" smtClean="0"/>
              <a:t>, </a:t>
            </a:r>
            <a:r>
              <a:rPr lang="en-US" sz="2900" dirty="0" err="1" smtClean="0"/>
              <a:t>ribe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vodozemci</a:t>
            </a:r>
            <a:r>
              <a:rPr lang="en-US" sz="2900" dirty="0" smtClean="0"/>
              <a:t>.</a:t>
            </a:r>
            <a:endParaRPr lang="sr-Latn-RS" sz="2900" dirty="0" smtClean="0"/>
          </a:p>
          <a:p>
            <a:endParaRPr lang="en-US" sz="2900" dirty="0" smtClean="0"/>
          </a:p>
          <a:p>
            <a:r>
              <a:rPr lang="en-US" sz="2900" b="1" dirty="0" err="1" smtClean="0"/>
              <a:t>Izrazito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telolecitna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ili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polilecitna</a:t>
            </a:r>
            <a:r>
              <a:rPr lang="en-US" sz="2900" dirty="0" smtClean="0"/>
              <a:t> </a:t>
            </a:r>
            <a:r>
              <a:rPr lang="en-US" sz="2900" dirty="0" err="1" smtClean="0"/>
              <a:t>jaja</a:t>
            </a:r>
            <a:r>
              <a:rPr lang="en-US" sz="2900" dirty="0" smtClean="0"/>
              <a:t> </a:t>
            </a:r>
            <a:r>
              <a:rPr lang="en-US" sz="2900" dirty="0" err="1" smtClean="0"/>
              <a:t>imaju</a:t>
            </a:r>
            <a:r>
              <a:rPr lang="en-US" sz="2900" dirty="0" smtClean="0"/>
              <a:t> </a:t>
            </a:r>
            <a:r>
              <a:rPr lang="en-US" sz="2900" dirty="0" err="1" smtClean="0"/>
              <a:t>jedro</a:t>
            </a:r>
            <a:r>
              <a:rPr lang="en-US" sz="2900" dirty="0" smtClean="0"/>
              <a:t> </a:t>
            </a:r>
            <a:r>
              <a:rPr lang="en-US" sz="2900" dirty="0" err="1" smtClean="0"/>
              <a:t>smešteno</a:t>
            </a:r>
            <a:r>
              <a:rPr lang="en-US" sz="2900" dirty="0" smtClean="0"/>
              <a:t> </a:t>
            </a:r>
            <a:r>
              <a:rPr lang="en-US" sz="2900" dirty="0" err="1" smtClean="0"/>
              <a:t>na</a:t>
            </a:r>
            <a:r>
              <a:rPr lang="en-US" sz="2900" dirty="0" smtClean="0"/>
              <a:t> </a:t>
            </a:r>
            <a:r>
              <a:rPr lang="en-US" sz="2900" dirty="0" err="1" smtClean="0"/>
              <a:t>animalnom</a:t>
            </a:r>
            <a:r>
              <a:rPr lang="en-US" sz="2900" dirty="0" smtClean="0"/>
              <a:t> </a:t>
            </a:r>
            <a:r>
              <a:rPr lang="en-US" sz="2900" dirty="0" err="1" smtClean="0"/>
              <a:t>polu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</a:t>
            </a:r>
            <a:r>
              <a:rPr lang="en-US" sz="2900" dirty="0" smtClean="0"/>
              <a:t> </a:t>
            </a:r>
            <a:r>
              <a:rPr lang="en-US" sz="2900" dirty="0" err="1" smtClean="0"/>
              <a:t>zauzima</a:t>
            </a:r>
            <a:r>
              <a:rPr lang="en-US" sz="2900" dirty="0" smtClean="0"/>
              <a:t> 4/5 ( </a:t>
            </a:r>
            <a:r>
              <a:rPr lang="en-US" sz="2900" dirty="0" err="1" smtClean="0"/>
              <a:t>ajkule</a:t>
            </a:r>
            <a:r>
              <a:rPr lang="en-US" sz="2900" dirty="0" smtClean="0"/>
              <a:t>, </a:t>
            </a:r>
            <a:r>
              <a:rPr lang="en-US" sz="2900" dirty="0" err="1" smtClean="0"/>
              <a:t>Teleostei</a:t>
            </a:r>
            <a:r>
              <a:rPr lang="en-US" sz="2900" dirty="0" smtClean="0"/>
              <a:t>, </a:t>
            </a:r>
            <a:r>
              <a:rPr lang="en-US" sz="2900" dirty="0" err="1" smtClean="0"/>
              <a:t>gmizavci</a:t>
            </a:r>
            <a:r>
              <a:rPr lang="en-US" sz="2900" dirty="0" smtClean="0"/>
              <a:t>, </a:t>
            </a:r>
            <a:r>
              <a:rPr lang="en-US" sz="2900" dirty="0" err="1" smtClean="0"/>
              <a:t>ptice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monotermate</a:t>
            </a:r>
            <a:r>
              <a:rPr lang="en-US" sz="2900" dirty="0" smtClean="0"/>
              <a:t> (</a:t>
            </a:r>
            <a:r>
              <a:rPr lang="en-US" sz="2900" dirty="0" err="1" smtClean="0"/>
              <a:t>kljunari</a:t>
            </a:r>
            <a:r>
              <a:rPr lang="en-US" sz="2900" dirty="0" smtClean="0"/>
              <a:t>)</a:t>
            </a:r>
          </a:p>
          <a:p>
            <a:pPr>
              <a:buNone/>
            </a:pPr>
            <a:r>
              <a:rPr lang="en-US" sz="2900" dirty="0" smtClean="0"/>
              <a:t> </a:t>
            </a:r>
          </a:p>
          <a:p>
            <a:r>
              <a:rPr lang="en-US" sz="2900" b="1" dirty="0" smtClean="0"/>
              <a:t>4. </a:t>
            </a:r>
            <a:r>
              <a:rPr lang="en-US" sz="2900" b="1" dirty="0" err="1" smtClean="0">
                <a:solidFill>
                  <a:srgbClr val="FF0000"/>
                </a:solidFill>
              </a:rPr>
              <a:t>Centrolecitna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ili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polilecitna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dirty="0" err="1" smtClean="0"/>
              <a:t>jaja</a:t>
            </a:r>
            <a:r>
              <a:rPr lang="en-US" sz="2900" dirty="0" smtClean="0"/>
              <a:t> </a:t>
            </a:r>
            <a:r>
              <a:rPr lang="en-US" sz="2900" dirty="0" err="1" smtClean="0"/>
              <a:t>imaju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</a:t>
            </a:r>
            <a:r>
              <a:rPr lang="en-US" sz="2900" dirty="0" smtClean="0"/>
              <a:t> </a:t>
            </a:r>
            <a:r>
              <a:rPr lang="en-US" sz="2900" dirty="0" err="1" smtClean="0"/>
              <a:t>koncentrisan</a:t>
            </a:r>
            <a:r>
              <a:rPr lang="en-US" sz="2900" dirty="0" smtClean="0"/>
              <a:t> u </a:t>
            </a:r>
            <a:r>
              <a:rPr lang="en-US" sz="2900" dirty="0" err="1" smtClean="0"/>
              <a:t>centru</a:t>
            </a:r>
            <a:r>
              <a:rPr lang="en-US" sz="2900" dirty="0" smtClean="0"/>
              <a:t> </a:t>
            </a:r>
            <a:r>
              <a:rPr lang="en-US" sz="2900" dirty="0" err="1" smtClean="0"/>
              <a:t>celije</a:t>
            </a:r>
            <a:r>
              <a:rPr lang="en-US" sz="2900" dirty="0" smtClean="0"/>
              <a:t>, </a:t>
            </a:r>
            <a:r>
              <a:rPr lang="en-US" sz="2900" dirty="0" err="1" smtClean="0"/>
              <a:t>citoplazma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jedro</a:t>
            </a:r>
            <a:r>
              <a:rPr lang="en-US" sz="2900" dirty="0" smtClean="0"/>
              <a:t> </a:t>
            </a:r>
            <a:r>
              <a:rPr lang="en-US" sz="2900" dirty="0" err="1" smtClean="0"/>
              <a:t>su</a:t>
            </a:r>
            <a:r>
              <a:rPr lang="en-US" sz="2900" dirty="0" smtClean="0"/>
              <a:t> u </a:t>
            </a:r>
            <a:r>
              <a:rPr lang="en-US" sz="2900" dirty="0" err="1" smtClean="0"/>
              <a:t>vidu</a:t>
            </a:r>
            <a:r>
              <a:rPr lang="en-US" sz="2900" dirty="0" smtClean="0"/>
              <a:t> </a:t>
            </a:r>
            <a:r>
              <a:rPr lang="en-US" sz="2900" dirty="0" err="1" smtClean="0"/>
              <a:t>tankog</a:t>
            </a:r>
            <a:r>
              <a:rPr lang="en-US" sz="2900" dirty="0" smtClean="0"/>
              <a:t> </a:t>
            </a:r>
            <a:r>
              <a:rPr lang="en-US" sz="2900" dirty="0" err="1" smtClean="0"/>
              <a:t>sloja</a:t>
            </a:r>
            <a:r>
              <a:rPr lang="en-US" sz="2900" dirty="0" smtClean="0"/>
              <a:t> </a:t>
            </a:r>
            <a:r>
              <a:rPr lang="en-US" sz="2900" dirty="0" err="1" smtClean="0"/>
              <a:t>smesteni</a:t>
            </a:r>
            <a:r>
              <a:rPr lang="en-US" sz="2900" dirty="0" smtClean="0"/>
              <a:t> </a:t>
            </a:r>
            <a:r>
              <a:rPr lang="en-US" sz="2900" dirty="0" err="1" smtClean="0"/>
              <a:t>oko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vitelusa</a:t>
            </a:r>
            <a:r>
              <a:rPr lang="en-US" sz="2900" dirty="0" smtClean="0"/>
              <a:t> </a:t>
            </a:r>
            <a:r>
              <a:rPr lang="en-US" sz="2900" dirty="0" err="1" smtClean="0"/>
              <a:t>tj</a:t>
            </a:r>
            <a:r>
              <a:rPr lang="en-US" sz="2900" dirty="0" smtClean="0"/>
              <a:t>. </a:t>
            </a:r>
            <a:r>
              <a:rPr lang="en-US" sz="2900" dirty="0" err="1" smtClean="0"/>
              <a:t>ispod</a:t>
            </a:r>
            <a:r>
              <a:rPr lang="en-US" sz="2900" dirty="0" smtClean="0"/>
              <a:t> </a:t>
            </a:r>
            <a:r>
              <a:rPr lang="en-US" sz="2900" dirty="0" err="1" smtClean="0"/>
              <a:t>jajne</a:t>
            </a:r>
            <a:r>
              <a:rPr lang="en-US" sz="2900" dirty="0" smtClean="0"/>
              <a:t> </a:t>
            </a:r>
            <a:r>
              <a:rPr lang="en-US" sz="2900" dirty="0" err="1" smtClean="0"/>
              <a:t>opne</a:t>
            </a:r>
            <a:r>
              <a:rPr lang="en-US" sz="2900" dirty="0" smtClean="0"/>
              <a:t>. (</a:t>
            </a:r>
            <a:r>
              <a:rPr lang="en-US" sz="2900" dirty="0" err="1" smtClean="0"/>
              <a:t>zglavkari</a:t>
            </a:r>
            <a:r>
              <a:rPr lang="en-US" sz="2900" dirty="0" smtClean="0"/>
              <a:t>, </a:t>
            </a:r>
            <a:r>
              <a:rPr lang="en-US" sz="2900" dirty="0" err="1" smtClean="0"/>
              <a:t>narocito</a:t>
            </a:r>
            <a:r>
              <a:rPr lang="en-US" sz="2900" dirty="0" smtClean="0"/>
              <a:t> </a:t>
            </a:r>
            <a:r>
              <a:rPr lang="en-US" sz="2900" dirty="0" err="1" smtClean="0"/>
              <a:t>insekti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pPr lvl="0"/>
            <a:r>
              <a:rPr lang="sr-Latn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21. Jaja сa малом количином </a:t>
            </a:r>
            <a:r>
              <a:rPr lang="sr-Latn-CS" sz="18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жуманцета</a:t>
            </a:r>
            <a:r>
              <a:rPr lang="sr-Latn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називају се</a:t>
            </a:r>
            <a:r>
              <a:rPr lang="sr-Cyrl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lang="sr-Latn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lang="sr-Latn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1066800" y="1981200"/>
            <a:ext cx="71158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21.</a:t>
            </a:r>
            <a:r>
              <a:rPr kumimoji="0" lang="sr-Latn-C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Jaja сa малом количином жуманцета називају се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телолецитна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олиголецитна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центролецитна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изолецитна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33400" y="28956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173596" y="2057400"/>
            <a:ext cx="8970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22.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Андрогени су (заокружи тачан одговор):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мушки полни хормони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женски полни хормони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ц) мушки и женски полни хормони који луче тестиси и јајници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962400" y="28956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12845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IV разред гимназије природно-математичког смера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издање 2005.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Драгана Цветковић, Дмитар Лакушић, Гордана Матић, Александра Кораћ, Слободан Јовановић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први разред гимназије и пољопривредне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 Будислав Татић Завод за уџбенике и наставна средства, Београд, 2000.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I за први разред медицинске и ветеринарске школе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Делија  Балош, Драгољуб  Панић, Бранка  Стевановић.  Катица  Пауновић, Ђорђе Стевановић</a:t>
            </a:r>
            <a:r>
              <a:rPr lang="sr-Latn-RS" dirty="0" smtClean="0">
                <a:latin typeface="Arial" pitchFamily="34" charset="0"/>
              </a:rPr>
              <a:t>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Завод за уџбенике и наставна средства, Београд, 1999</a:t>
            </a:r>
            <a:r>
              <a:rPr kumimoji="0" lang="sr-Latn-C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sr-Latn-C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285720" y="2285992"/>
            <a:ext cx="885828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23. Набројте женске полне органе сисара: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ЈАЈНИК,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ЈАЈОВОД,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МАТЕРИЦА,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ВАГИНА,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ВУЛВА,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КЛИТОРИС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3276600" y="2895600"/>
            <a:ext cx="2971800" cy="2590800"/>
          </a:xfrm>
          <a:prstGeom prst="flowChartDisplay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7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7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76200" y="2743200"/>
            <a:ext cx="88085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Мушкe полн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хормон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 луче (заокружи тачан одговор):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тестиси и у мањој мери надбубрежна жлезда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јајници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ц) хипофиза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7391400" y="32004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1981200" y="2362200"/>
            <a:ext cx="51224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25. Женски полни хормони c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ЕСТРОГЕН И ПРОГЕСТЕРОН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1447800" y="2209800"/>
            <a:ext cx="58314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26.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навести типове послеембрионалног развића: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НЕПОТПУН ПРЕОБРАЖАЈ,</a:t>
            </a:r>
            <a:r>
              <a:rPr lang="sr-Cyrl-RS" dirty="0" smtClean="0"/>
              <a:t> </a:t>
            </a:r>
            <a:r>
              <a:rPr lang="sr-Latn-RS" dirty="0" smtClean="0">
                <a:solidFill>
                  <a:srgbClr val="002060"/>
                </a:solidFill>
              </a:rPr>
              <a:t>(</a:t>
            </a:r>
            <a:r>
              <a:rPr lang="sr-Cyrl-RS" b="1" dirty="0" smtClean="0">
                <a:solidFill>
                  <a:srgbClr val="002060"/>
                </a:solidFill>
              </a:rPr>
              <a:t>Хемиметаболни</a:t>
            </a:r>
            <a:r>
              <a:rPr lang="sr-Latn-RS" b="1" dirty="0" smtClean="0">
                <a:solidFill>
                  <a:srgbClr val="002060"/>
                </a:solidFill>
              </a:rPr>
              <a:t>)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ПОТПУН ПРЕОБРАЖАЈ, </a:t>
            </a:r>
            <a:r>
              <a:rPr kumimoji="0" lang="sr-Latn-R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lang="sr-Cyrl-RS" b="1" dirty="0" smtClean="0">
                <a:solidFill>
                  <a:srgbClr val="002060"/>
                </a:solidFill>
              </a:rPr>
              <a:t>Холометаболни</a:t>
            </a:r>
            <a:r>
              <a:rPr lang="sr-Latn-RS" b="1" dirty="0" smtClean="0">
                <a:solidFill>
                  <a:srgbClr val="002060"/>
                </a:solidFill>
              </a:rPr>
              <a:t>)</a:t>
            </a:r>
            <a:r>
              <a:rPr lang="sr-Cyrl-RS" dirty="0" smtClean="0"/>
              <a:t> </a:t>
            </a:r>
            <a:endParaRPr kumimoji="0" lang="sr-Latn-C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РАСТ И РЕМОДЕЛИРАЊЕ</a:t>
            </a:r>
            <a:endParaRPr kumimoji="0" lang="sr-Cyrl-C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1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1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/>
              <a:t>Razdoblje</a:t>
            </a:r>
            <a:r>
              <a:rPr lang="sr-Latn-RS" sz="2400" dirty="0" smtClean="0"/>
              <a:t> </a:t>
            </a:r>
            <a:r>
              <a:rPr lang="en-US" sz="2400" dirty="0" err="1" smtClean="0"/>
              <a:t>zrelog</a:t>
            </a:r>
            <a:r>
              <a:rPr lang="sr-Latn-RS" sz="2400" dirty="0" smtClean="0"/>
              <a:t> </a:t>
            </a:r>
            <a:r>
              <a:rPr lang="en-US" sz="2400" dirty="0" err="1" smtClean="0"/>
              <a:t>doba</a:t>
            </a:r>
            <a:r>
              <a:rPr lang="sr-Latn-RS" sz="2400" dirty="0" smtClean="0"/>
              <a:t> </a:t>
            </a:r>
            <a:r>
              <a:rPr lang="en-US" sz="2400" dirty="0" err="1" smtClean="0"/>
              <a:t>i</a:t>
            </a:r>
            <a:r>
              <a:rPr lang="sr-Latn-RS" sz="2400" dirty="0" smtClean="0"/>
              <a:t> </a:t>
            </a:r>
            <a:r>
              <a:rPr lang="en-US" sz="2400" dirty="0" err="1" smtClean="0"/>
              <a:t>starosti</a:t>
            </a:r>
            <a:r>
              <a:rPr lang="sr-Latn-RS" sz="2400" dirty="0" smtClean="0"/>
              <a:t> </a:t>
            </a:r>
            <a:r>
              <a:rPr lang="en-US" sz="2400" dirty="0" smtClean="0"/>
              <a:t>deli</a:t>
            </a:r>
            <a:r>
              <a:rPr lang="sr-Latn-RS" sz="2400" dirty="0" smtClean="0"/>
              <a:t> </a:t>
            </a:r>
            <a:r>
              <a:rPr lang="en-US" sz="2400" dirty="0" smtClean="0"/>
              <a:t>se</a:t>
            </a:r>
            <a:r>
              <a:rPr lang="sr-Latn-R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: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1.Razdoblje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zrelog</a:t>
            </a:r>
            <a:r>
              <a:rPr lang="sr-Latn-RS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odraslog</a:t>
            </a:r>
            <a:r>
              <a:rPr lang="en-US" sz="2400" b="1" dirty="0" smtClean="0"/>
              <a:t>)</a:t>
            </a:r>
            <a:r>
              <a:rPr lang="en-US" sz="2400" b="1" dirty="0" err="1" smtClean="0"/>
              <a:t>čoveka</a:t>
            </a:r>
            <a:r>
              <a:rPr lang="en-US" sz="2400" b="1" dirty="0" smtClean="0"/>
              <a:t>,</a:t>
            </a:r>
            <a:r>
              <a:rPr lang="sr-Latn-RS" sz="2400" b="1" dirty="0" smtClean="0"/>
              <a:t> </a:t>
            </a:r>
            <a:r>
              <a:rPr lang="en-US" sz="2400" b="1" dirty="0" smtClean="0"/>
              <a:t>od</a:t>
            </a:r>
            <a:r>
              <a:rPr lang="en-US" sz="2400" b="1" dirty="0" smtClean="0">
                <a:solidFill>
                  <a:srgbClr val="002060"/>
                </a:solidFill>
              </a:rPr>
              <a:t>40</a:t>
            </a:r>
            <a:r>
              <a:rPr lang="en-US" sz="2400" b="1" dirty="0" smtClean="0"/>
              <a:t>.do</a:t>
            </a:r>
            <a:r>
              <a:rPr lang="en-US" sz="2400" b="1" dirty="0" smtClean="0">
                <a:solidFill>
                  <a:srgbClr val="002060"/>
                </a:solidFill>
              </a:rPr>
              <a:t>64</a:t>
            </a:r>
            <a:r>
              <a:rPr lang="en-US" sz="2400" b="1" dirty="0" smtClean="0"/>
              <a:t>.godine,</a:t>
            </a:r>
          </a:p>
          <a:p>
            <a:r>
              <a:rPr lang="vi-VN" sz="2400" b="1" dirty="0" smtClean="0"/>
              <a:t>2.Razdoblje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mlađe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starosti,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od</a:t>
            </a:r>
            <a:r>
              <a:rPr lang="sr-Latn-RS" sz="2400" b="1" dirty="0" smtClean="0"/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65</a:t>
            </a:r>
            <a:r>
              <a:rPr lang="vi-VN" sz="2400" b="1" dirty="0" smtClean="0"/>
              <a:t>.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do</a:t>
            </a:r>
            <a:r>
              <a:rPr lang="sr-Latn-RS" sz="2400" b="1" dirty="0" smtClean="0"/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74</a:t>
            </a:r>
            <a:r>
              <a:rPr lang="vi-VN" sz="2400" b="1" dirty="0" smtClean="0"/>
              <a:t>.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godine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života,</a:t>
            </a:r>
          </a:p>
          <a:p>
            <a:r>
              <a:rPr lang="en-US" sz="2400" b="1" dirty="0" smtClean="0"/>
              <a:t>3.Razdoblje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srednje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starosti</a:t>
            </a:r>
            <a:r>
              <a:rPr lang="en-US" sz="2400" b="1" dirty="0" smtClean="0"/>
              <a:t>,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od</a:t>
            </a:r>
            <a:r>
              <a:rPr lang="sr-Latn-RS" sz="2400" b="1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75</a:t>
            </a:r>
            <a:r>
              <a:rPr lang="en-US" sz="2400" b="1" dirty="0" smtClean="0"/>
              <a:t>.</a:t>
            </a:r>
            <a:r>
              <a:rPr lang="sr-Latn-RS" sz="2400" b="1" dirty="0" smtClean="0"/>
              <a:t> </a:t>
            </a:r>
            <a:r>
              <a:rPr lang="en-US" sz="2400" b="1" dirty="0" smtClean="0"/>
              <a:t>do</a:t>
            </a:r>
            <a:r>
              <a:rPr lang="sr-Latn-RS" sz="2400" b="1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84</a:t>
            </a:r>
            <a:r>
              <a:rPr lang="en-US" sz="2400" b="1" dirty="0" smtClean="0"/>
              <a:t>.godine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života</a:t>
            </a:r>
            <a:r>
              <a:rPr lang="en-US" sz="2400" b="1" dirty="0" smtClean="0"/>
              <a:t>,</a:t>
            </a:r>
          </a:p>
          <a:p>
            <a:r>
              <a:rPr lang="en-US" sz="2400" b="1" dirty="0" smtClean="0"/>
              <a:t>4.Razdoblje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duboke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starosti</a:t>
            </a:r>
            <a:r>
              <a:rPr lang="en-US" sz="2400" b="1" dirty="0" smtClean="0"/>
              <a:t>,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od</a:t>
            </a:r>
            <a:r>
              <a:rPr lang="sr-Latn-RS" sz="2400" b="1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85.</a:t>
            </a:r>
            <a:r>
              <a:rPr lang="sr-Latn-R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/>
              <a:t>godine</a:t>
            </a:r>
            <a:r>
              <a:rPr lang="en-US" sz="2400" b="1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1242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ŠTA JE STARENJE ?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Starenje</a:t>
            </a:r>
            <a:r>
              <a:rPr lang="en-US" b="1" dirty="0" smtClean="0">
                <a:solidFill>
                  <a:srgbClr val="002060"/>
                </a:solidFill>
              </a:rPr>
              <a:t> je </a:t>
            </a:r>
            <a:r>
              <a:rPr lang="en-US" b="1" dirty="0" err="1" smtClean="0">
                <a:solidFill>
                  <a:srgbClr val="002060"/>
                </a:solidFill>
              </a:rPr>
              <a:t>jedna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velika</a:t>
            </a:r>
            <a:r>
              <a:rPr lang="en-US" b="1" dirty="0" smtClean="0">
                <a:solidFill>
                  <a:srgbClr val="002060"/>
                </a:solidFill>
              </a:rPr>
              <a:t> enigma </a:t>
            </a:r>
            <a:r>
              <a:rPr lang="en-US" b="1" dirty="0" err="1" smtClean="0">
                <a:solidFill>
                  <a:srgbClr val="002060"/>
                </a:solidFill>
              </a:rPr>
              <a:t>života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90925"/>
            <a:ext cx="25527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91200" y="5486400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2) </a:t>
            </a:r>
            <a:r>
              <a:rPr lang="en-US" sz="2400" b="1" dirty="0" err="1" smtClean="0">
                <a:solidFill>
                  <a:srgbClr val="FF0000"/>
                </a:solidFill>
              </a:rPr>
              <a:t>Biološka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starost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pl-PL" sz="2400" b="1" dirty="0" smtClean="0">
                <a:solidFill>
                  <a:srgbClr val="FF0000"/>
                </a:solidFill>
              </a:rPr>
              <a:t>“koliko je staro naše telo”.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1905000" cy="30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66800" y="528834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1) </a:t>
            </a:r>
            <a:r>
              <a:rPr lang="en-US" sz="2400" b="1" dirty="0" err="1" smtClean="0">
                <a:solidFill>
                  <a:srgbClr val="FF0000"/>
                </a:solidFill>
              </a:rPr>
              <a:t>hronološka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kalendarska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starost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</a:rPr>
              <a:t>koliko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dugo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živimo</a:t>
            </a:r>
            <a:r>
              <a:rPr lang="en-US" sz="2400" b="1" dirty="0" smtClean="0">
                <a:solidFill>
                  <a:srgbClr val="FF0000"/>
                </a:solidFill>
              </a:rPr>
              <a:t>”,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685800" y="2133600"/>
            <a:ext cx="77576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27.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Навести бар три теорије старења: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1) ТЕОРИЈА НАГОМИЛАВАЊА МУТАЦИЈА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2) ТЕОРИЈА СКРАЋИВАЊА КРАЈЕВА ХРОМОЗОМА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3) ТЕОРИЈА СЛОБОДНИХ РАДИКАЛА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4) ТЕОРИЈА ГЕНСКОГ САТА</a:t>
            </a:r>
            <a:endParaRPr kumimoji="0" lang="sr-Cyrl-C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0" y="2071678"/>
            <a:ext cx="80186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28. 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Како се назива е</a:t>
            </a: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пител који покрива површину унутрашњих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телесних шупљина и крвних судова: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		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ЕНДОТЕЛ</a:t>
            </a:r>
            <a:endParaRPr kumimoji="0" lang="sr-Cyrl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Program Endotel - IBCC Intelligent HealthCare_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14032"/>
            <a:ext cx="3886200" cy="303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838200" y="1905000"/>
            <a:ext cx="787946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29. Дугачки наставци нервних ћелија који одводе импулсе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од тела нервне ћелије називају се: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неурони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неурити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дендрити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неуроглије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590800" y="32004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428596" y="1785926"/>
            <a:ext cx="82867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30. Koje од наведених ткива HE припада везивном ткиву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(заокружи тачне одговоре)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нервно ткиво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коштано ткиво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мишићно ткиво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хрскавичаво ткиво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438400" y="32004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2286000" y="26670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457200" y="304800"/>
            <a:ext cx="5286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31. Koje крвне ћелије сисара имају једро: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еритроцити</a:t>
            </a:r>
            <a:b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леукоцити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тромбоцити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све крвне ћелије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286000" y="16002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Tijana nosal I-4 krv i bolesti kr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86868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ija prokariota eukari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86969"/>
            <a:ext cx="4927618" cy="55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</a:tabLst>
            </a:pPr>
            <a:r>
              <a:rPr lang="sr-Latn-C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1. </a:t>
            </a:r>
            <a:r>
              <a:rPr lang="sr-Latn-CS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Еукариотску</a:t>
            </a:r>
            <a:r>
              <a:rPr lang="sr-Latn-C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грађу ћелије имају (заокружи тачан одговор):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ChangeArrowheads="1"/>
          </p:cNvSpPr>
          <p:nvPr/>
        </p:nvSpPr>
        <p:spPr bwMode="auto">
          <a:xfrm>
            <a:off x="142844" y="1428736"/>
            <a:ext cx="4048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32.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Улога појединих елемената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крви је: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леуко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цити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еритроцити: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286000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ЗАШТИТА ОРГАНИЗМА ОД ПАТОГЕНИХ МИКРООРГАНИЗАМА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2819400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ПРЕНОШЕЊЕ КИСЕОНИКА ДО СВИХ ТКИВА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533400" y="3048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33.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Улога појединих елемената крви је: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Плазма</a:t>
            </a:r>
            <a:r>
              <a:rPr kumimoji="0" lang="sr-Latn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Cyrl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Тромбоцити</a:t>
            </a:r>
            <a:r>
              <a:rPr kumimoji="0" lang="sr-Latn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3048000" cy="1200329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ПРОДУКАТА МЕТАБОЛОЗМА ДО ОРГАНА ЗА ИЗЛУЧИВАЊЕ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209800"/>
            <a:ext cx="2469009" cy="369332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ЗГРУШАВАЊЕ КРВИ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6200000">
            <a:off x="914400" y="14478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5867400" y="15240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1295400" y="1295400"/>
            <a:ext cx="6172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34.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Врпчаст нервни систем поседују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(заокружите слова са тачним одговорима):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Echinodermata, Pisces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Spongia, Cnidaria, Trematodes</a:t>
            </a:r>
            <a:b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Platodes, Nematoda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Nemertina, Turbellaria</a:t>
            </a:r>
            <a:endParaRPr kumimoji="0" lang="sr-Latn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267200" y="2819400"/>
            <a:ext cx="990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267200" y="3200400"/>
            <a:ext cx="990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Rezultat slika za echinoderm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67200"/>
            <a:ext cx="272765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0" y="1676400"/>
            <a:ext cx="9296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35. Цеваст нервни систем имају (заокружите слова са тачним одговорима)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а.  Amphibia i Rodentia</a:t>
            </a:r>
            <a:r>
              <a:rPr kumimoji="0" lang="sr-Latn-C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б. Crustacea, Echinodermata, Chordata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в. Aves , Mamallia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г. Cephalochordata, Agnatha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200400" y="2514600"/>
            <a:ext cx="826008" cy="332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2667000" y="3048000"/>
            <a:ext cx="749808" cy="332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581400" y="3429000"/>
            <a:ext cx="902208" cy="332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1447800" y="1600200"/>
            <a:ext cx="71162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36. 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Међу датим одговорима заокружи представнике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који су хермафродити: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метиљи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кишна глиста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пчела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шкорпија</a:t>
            </a:r>
            <a:endParaRPr kumimoji="0" lang="sr-Latn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2514600"/>
            <a:ext cx="27432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990600" y="1676400"/>
            <a:ext cx="74555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37. 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Које од наведених животиња припадају класи Aves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(заокружите слово са тачним одговором):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голуб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А.1,3,4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јелен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Б.1,2,3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3. суп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В.2,3,6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волухарица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Г.1,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 шумски миш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Д.2,4,5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орао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Ђ.3,4,5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562600" y="3505200"/>
            <a:ext cx="1066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1295400" y="1600200"/>
            <a:ext cx="800507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38. Која од наведених животиња се убрајају у класу Mamallia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(заокрижите слово са тачним одговорима):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1. срна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А.1,2,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2. горила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Б.1,2,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3. мрмољак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В.2,4,6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крпељ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Г.3,4,5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кит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Д.1,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6. корњача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Ђ.2,5,6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019800" y="2590800"/>
            <a:ext cx="914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76200" y="1219200"/>
            <a:ext cx="9144000" cy="21236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39. Папкари (Artiodactyla) су велики ред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сисара</a:t>
            </a:r>
            <a:endParaRPr kumimoji="0" lang="sr-Latn-CS" sz="20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који имају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(заокружи тачан одговор):</a:t>
            </a:r>
            <a:endParaRPr lang="sr-Latn-CS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паран број прстију на ногама, као и карактеристичну грађу костију скочног зглоба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непаран број прстију на ногама, као и карактеристичну грађу костију скочног зглоба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2133600"/>
            <a:ext cx="4572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142844" y="1428736"/>
            <a:ext cx="90634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40. 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Заокружите слов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са тачн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ом комбинацијом, у хомеотерме организме се убрајају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Cyrl-C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1. 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змије	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А.1,3,4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2. делфин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Б.1,2,4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3. крокодил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В.2,3,6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слон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Г.1,5,6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 анаконда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Д.2,4,6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6. пингвин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Ђ.2,4</a:t>
            </a:r>
            <a:endParaRPr kumimoji="0" lang="sr-Latn-C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2895600"/>
            <a:ext cx="12954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2357430"/>
            <a:ext cx="79175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41.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Код којих се животиња мешај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артеријска и венска крв у срцу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(заокружите слова са тачним одговорима)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а.пастрмка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б.жаба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в.змија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г.патка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д.нилски коњ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ђ.мајмун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3505200"/>
            <a:ext cx="16764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571612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</a:tabLst>
            </a:pPr>
            <a:r>
              <a:rPr lang="sr-Latn-C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1. Еукариотску </a:t>
            </a:r>
            <a:r>
              <a:rPr lang="sr-Latn-C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грађу ћелије имају (заокружи тачан одговор</a:t>
            </a:r>
            <a:r>
              <a:rPr lang="sr-Latn-C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):</a:t>
            </a:r>
          </a:p>
          <a:p>
            <a:pPr lvl="0">
              <a:tabLst>
                <a:tab pos="533400" algn="l"/>
              </a:tabLst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hangingPunct="0">
              <a:tabLst>
                <a:tab pos="533400" algn="l"/>
              </a:tabLst>
            </a:pPr>
            <a:r>
              <a:rPr lang="sr-Latn-C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а) биљне ћелије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hangingPunct="0">
              <a:tabLst>
                <a:tab pos="533400" algn="l"/>
              </a:tabLst>
            </a:pPr>
            <a:r>
              <a:rPr lang="sr-Latn-C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б) животињске ћелије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hangingPunct="0">
              <a:tabLst>
                <a:tab pos="533400" algn="l"/>
              </a:tabLst>
            </a:pPr>
            <a:r>
              <a:rPr lang="sr-Latn-C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ц) бактерије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hangingPunct="0">
              <a:tabLst>
                <a:tab pos="533400" algn="l"/>
              </a:tabLst>
            </a:pPr>
            <a:r>
              <a:rPr lang="sr-Latn-CS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д) биљне и животињске ћелије</a:t>
            </a:r>
            <a:endParaRPr lang="sr-Latn-C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42844" y="3786190"/>
            <a:ext cx="719137" cy="649288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>
            <a:spLocks noChangeArrowheads="1"/>
          </p:cNvSpPr>
          <p:nvPr/>
        </p:nvSpPr>
        <p:spPr bwMode="auto">
          <a:xfrm>
            <a:off x="1752600" y="2286000"/>
            <a:ext cx="564891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Најбројнији организациони тип животиња су: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праживотиње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мекушци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зглавкари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хордати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3505200" y="3505200"/>
            <a:ext cx="10668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/>
          <p:cNvSpPr>
            <a:spLocks noChangeArrowheads="1"/>
          </p:cNvSpPr>
          <p:nvPr/>
        </p:nvSpPr>
        <p:spPr bwMode="auto">
          <a:xfrm>
            <a:off x="1905000" y="2362200"/>
            <a:ext cx="49002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43.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Изазивач шуге, шугарац припада: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стеницама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праживотињама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инсектима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крпељима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581400" y="3657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1752600" y="1828800"/>
            <a:ext cx="67285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44. 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Заокружите слова са тачним одговорима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које се од наведених представника убрајају у инсекте</a:t>
            </a:r>
            <a:r>
              <a:rPr lang="sr-Cyrl-CS" sz="1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sr-Cyrl-CS" sz="1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??????</a:t>
            </a:r>
            <a:endParaRPr kumimoji="0" lang="sr-Cyrl-C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крпељ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бува и стеница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паук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крпељ и комарац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ваш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комарац, стеница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шкорпија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комарац и крпељ</a:t>
            </a:r>
            <a:endParaRPr kumimoji="0" lang="sr-Latn-C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д. стонога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паук и крпељ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85800" y="28194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1752600" y="1828800"/>
            <a:ext cx="59895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44. 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Заокружите слова са тачним одговорима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које се од наведених представника убрајају у инсекте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Cyrl-C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крпељ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бува и стеница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паук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крпељ и комарац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ваш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комарац, стеница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шкорпија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комарац и крпељ</a:t>
            </a:r>
            <a:endParaRPr kumimoji="0" lang="sr-Latn-C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д. стонога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паук и крпељ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09600" y="31242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1"/>
          <p:cNvSpPr>
            <a:spLocks noChangeArrowheads="1"/>
          </p:cNvSpPr>
          <p:nvPr/>
        </p:nvSpPr>
        <p:spPr bwMode="auto">
          <a:xfrm>
            <a:off x="2362200" y="1676400"/>
            <a:ext cx="443640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45.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Заокружите тачан одговор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респираторни органи инсеката су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т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рахеје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једнослојни епидермис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 rot="10800000">
            <a:off x="1600200" y="2590800"/>
            <a:ext cx="1066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r-Cyrl-CS" sz="2400" b="1" dirty="0" smtClean="0">
                <a:solidFill>
                  <a:schemeClr val="bg1"/>
                </a:solidFill>
              </a:rPr>
              <a:t>46. </a:t>
            </a:r>
            <a:r>
              <a:rPr lang="sr-Latn-CS" sz="2400" b="1" dirty="0" smtClean="0">
                <a:solidFill>
                  <a:schemeClr val="bg1"/>
                </a:solidFill>
              </a:rPr>
              <a:t>Екскреторни </a:t>
            </a:r>
            <a:r>
              <a:rPr lang="sr-Latn-CS" sz="2400" b="1" dirty="0">
                <a:solidFill>
                  <a:schemeClr val="bg1"/>
                </a:solidFill>
              </a:rPr>
              <a:t>органи пљоснатих црва су:</a:t>
            </a:r>
            <a:r>
              <a:rPr lang="sr-Latn-CS" sz="2400" dirty="0">
                <a:solidFill>
                  <a:schemeClr val="bg1"/>
                </a:solidFill>
              </a:rPr>
              <a:t> </a:t>
            </a:r>
            <a:endParaRPr lang="sr-Cyrl-CS" sz="2400" dirty="0" smtClean="0">
              <a:solidFill>
                <a:schemeClr val="bg1"/>
              </a:solidFill>
            </a:endParaRPr>
          </a:p>
          <a:p>
            <a:pPr lvl="0"/>
            <a:endParaRPr lang="sr-Cyrl-CS" sz="2400" u="sng" dirty="0">
              <a:solidFill>
                <a:schemeClr val="bg1"/>
              </a:solidFill>
            </a:endParaRPr>
          </a:p>
          <a:p>
            <a:pPr lvl="0"/>
            <a:r>
              <a:rPr lang="sr-Cyrl-CS" sz="2400" u="sng" dirty="0" smtClean="0">
                <a:solidFill>
                  <a:schemeClr val="bg1"/>
                </a:solidFill>
              </a:rPr>
              <a:t>ПРОТОНЕФРИДИЈЕ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leksandar.jurisic\Desktop\pljosnati-crvi-tanja-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3053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752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sz="2400" b="1" dirty="0" smtClean="0">
                <a:solidFill>
                  <a:schemeClr val="bg1"/>
                </a:solidFill>
              </a:rPr>
              <a:t>47. </a:t>
            </a:r>
            <a:r>
              <a:rPr lang="sr-Latn-CS" sz="2400" b="1" dirty="0" smtClean="0">
                <a:solidFill>
                  <a:schemeClr val="bg1"/>
                </a:solidFill>
              </a:rPr>
              <a:t>Екскреторни </a:t>
            </a:r>
            <a:r>
              <a:rPr lang="sr-Latn-CS" sz="2400" b="1" dirty="0">
                <a:solidFill>
                  <a:schemeClr val="bg1"/>
                </a:solidFill>
              </a:rPr>
              <a:t>органи кишне глисте су</a:t>
            </a:r>
            <a:r>
              <a:rPr lang="sr-Latn-CS" sz="2400" dirty="0" smtClean="0">
                <a:solidFill>
                  <a:schemeClr val="bg1"/>
                </a:solidFill>
              </a:rPr>
              <a:t>:</a:t>
            </a:r>
            <a:endParaRPr lang="sr-Cyrl-CS" sz="2400" dirty="0" smtClean="0">
              <a:solidFill>
                <a:schemeClr val="bg1"/>
              </a:solidFill>
            </a:endParaRPr>
          </a:p>
          <a:p>
            <a:pPr lvl="0"/>
            <a:endParaRPr lang="sr-Cyrl-CS" sz="2400" u="sng" dirty="0">
              <a:solidFill>
                <a:schemeClr val="bg1"/>
              </a:solidFill>
            </a:endParaRPr>
          </a:p>
          <a:p>
            <a:pPr lvl="0"/>
            <a:r>
              <a:rPr lang="sr-Latn-CS" sz="2400" u="sng" dirty="0" smtClean="0">
                <a:solidFill>
                  <a:schemeClr val="bg1"/>
                </a:solidFill>
              </a:rPr>
              <a:t> </a:t>
            </a:r>
            <a:r>
              <a:rPr lang="sr-Cyrl-CS" sz="2400" u="sng" dirty="0">
                <a:solidFill>
                  <a:schemeClr val="bg1"/>
                </a:solidFill>
              </a:rPr>
              <a:t>МЕТАНЕФРИДИЈЕ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eksandar.jurisic\Desktop\metanefridi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232422"/>
            <a:ext cx="7191762" cy="309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1"/>
          <p:cNvSpPr>
            <a:spLocks noChangeArrowheads="1"/>
          </p:cNvSpPr>
          <p:nvPr/>
        </p:nvSpPr>
        <p:spPr bwMode="auto">
          <a:xfrm>
            <a:off x="457200" y="304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48.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Нематода поседују телесну дупљу која се зове: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lang="sr-Cyrl-CS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ПСЕУДОЦЕЛОМ</a:t>
            </a:r>
            <a:endParaRPr kumimoji="0" lang="sr-Cyrl-CS" sz="24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aleksandar.jurisic\Desktop\400px-Telesne-duplje_s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114800" cy="3505200"/>
          </a:xfrm>
          <a:prstGeom prst="rect">
            <a:avLst/>
          </a:prstGeom>
          <a:noFill/>
        </p:spPr>
      </p:pic>
      <p:pic>
        <p:nvPicPr>
          <p:cNvPr id="1027" name="Picture 3" descr="C:\Users\aleksandar.jurisic\Desktop\3-simetrija-segmentacija-telesne-duplje-4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65603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3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sz="2400" b="1" dirty="0" smtClean="0">
                <a:solidFill>
                  <a:schemeClr val="bg1"/>
                </a:solidFill>
              </a:rPr>
              <a:t>49. </a:t>
            </a:r>
            <a:r>
              <a:rPr lang="sr-Latn-CS" sz="2000" b="1" dirty="0" smtClean="0">
                <a:solidFill>
                  <a:schemeClr val="bg1"/>
                </a:solidFill>
              </a:rPr>
              <a:t>Предњи </a:t>
            </a:r>
            <a:r>
              <a:rPr lang="sr-Latn-CS" sz="2000" b="1" dirty="0">
                <a:solidFill>
                  <a:schemeClr val="bg1"/>
                </a:solidFill>
              </a:rPr>
              <a:t>део тела пантљичаре </a:t>
            </a:r>
            <a:r>
              <a:rPr lang="sr-Latn-CS" sz="2000" b="1" dirty="0" smtClean="0">
                <a:solidFill>
                  <a:schemeClr val="bg1"/>
                </a:solidFill>
              </a:rPr>
              <a:t>у </a:t>
            </a:r>
            <a:r>
              <a:rPr lang="sr-Latn-CS" sz="2000" b="1" dirty="0">
                <a:solidFill>
                  <a:schemeClr val="bg1"/>
                </a:solidFill>
              </a:rPr>
              <a:t>облику главе чиоде зове се</a:t>
            </a:r>
            <a:r>
              <a:rPr lang="sr-Latn-CS" sz="2000" dirty="0">
                <a:solidFill>
                  <a:schemeClr val="bg1"/>
                </a:solidFill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</a:rPr>
              <a:t>:</a:t>
            </a:r>
            <a:endParaRPr lang="sr-Cyrl-CS" sz="2000" dirty="0" smtClean="0">
              <a:solidFill>
                <a:schemeClr val="bg1"/>
              </a:solidFill>
            </a:endParaRPr>
          </a:p>
          <a:p>
            <a:pPr lvl="0"/>
            <a:endParaRPr lang="sr-Cyrl-CS" sz="2400" dirty="0">
              <a:solidFill>
                <a:schemeClr val="bg1"/>
              </a:solidFill>
            </a:endParaRPr>
          </a:p>
          <a:p>
            <a:pPr lvl="0" algn="ctr"/>
            <a:r>
              <a:rPr lang="sr-Latn-CS" sz="2400" dirty="0" smtClean="0">
                <a:solidFill>
                  <a:schemeClr val="bg1"/>
                </a:solidFill>
              </a:rPr>
              <a:t> </a:t>
            </a:r>
            <a:r>
              <a:rPr lang="sr-Cyrl-CS" sz="2400" b="1" u="sng" dirty="0">
                <a:solidFill>
                  <a:schemeClr val="bg1"/>
                </a:solidFill>
              </a:rPr>
              <a:t>СКОЛЕКС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Pljosnati crvi - BioK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05199"/>
            <a:ext cx="6695487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838200" y="1905000"/>
            <a:ext cx="74614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50. Како се назива п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рви вратни пршљен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код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кичмењака :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lang="sr-Cyrl-CS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АТЛАС</a:t>
            </a:r>
            <a:endParaRPr kumimoji="0" lang="sr-Cyrl-CS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Набројати најмање два начина бесполног размножавања</a:t>
            </a:r>
            <a:endParaRPr lang="en-US" sz="2800" dirty="0"/>
          </a:p>
        </p:txBody>
      </p:sp>
      <p:pic>
        <p:nvPicPr>
          <p:cNvPr id="1026" name="Picture 2" descr="https://bioteme.files.wordpress.com/2018/12/004.pn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267200" cy="3352800"/>
          </a:xfrm>
          <a:prstGeom prst="rect">
            <a:avLst/>
          </a:prstGeom>
          <a:noFill/>
        </p:spPr>
      </p:pic>
      <p:pic>
        <p:nvPicPr>
          <p:cNvPr id="1028" name="Picture 4" descr="https://bioteme.files.wordpress.com/2018/12/00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90800"/>
            <a:ext cx="4419600" cy="3314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1447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C000"/>
                </a:solidFill>
              </a:rPr>
              <a:t>Vegetativno se razmnožavaju samo višegodišnje biljke, Kalemnjenje–postupak veštačkog vegetativnog razmnožavanja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318760" y="1005840"/>
            <a:ext cx="5516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986272" y="1024128"/>
            <a:ext cx="5516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0"/>
            <a:r>
              <a:rPr lang="sr-Latn-CS" sz="4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lang="sr-Latn-CS" sz="4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sr-Latn-CS" sz="2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Набројати најмање два начина бесполног размножавања:</a:t>
            </a:r>
            <a:endParaRPr lang="en-US" sz="2700" dirty="0"/>
          </a:p>
        </p:txBody>
      </p:sp>
      <p:pic>
        <p:nvPicPr>
          <p:cNvPr id="73730" name="Picture 2" descr="https://bioteme.files.wordpress.com/2018/12/007.pn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205817" cy="3154363"/>
          </a:xfrm>
          <a:prstGeom prst="rect">
            <a:avLst/>
          </a:prstGeom>
          <a:noFill/>
        </p:spPr>
      </p:pic>
      <p:pic>
        <p:nvPicPr>
          <p:cNvPr id="73732" name="Picture 4" descr="https://bioteme.files.wordpress.com/2018/12/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165600" cy="5105400"/>
          </a:xfrm>
          <a:prstGeom prst="rect">
            <a:avLst/>
          </a:prstGeom>
          <a:noFill/>
        </p:spPr>
      </p:pic>
      <p:pic>
        <p:nvPicPr>
          <p:cNvPr id="73734" name="Picture 6" descr="https://bioteme.files.wordpress.com/2018/12/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42672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228600" y="15240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Набројати најмање два начина бесполног размножавања: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деоба,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пупљење,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регенерација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600" b="1" cap="all" dirty="0" smtClean="0">
              <a:solidFill>
                <a:srgbClr val="FF0000"/>
              </a:solidFill>
            </a:endParaRPr>
          </a:p>
          <a:p>
            <a:r>
              <a:rPr lang="en-US" sz="1600" b="1" cap="all" dirty="0" err="1" smtClean="0">
                <a:solidFill>
                  <a:srgbClr val="FF0000"/>
                </a:solidFill>
              </a:rPr>
              <a:t>Bespolno</a:t>
            </a:r>
            <a:r>
              <a:rPr lang="sr-Latn-CS" sz="1600" b="1" cap="all" dirty="0" smtClean="0">
                <a:solidFill>
                  <a:srgbClr val="FF0000"/>
                </a:solidFill>
              </a:rPr>
              <a:t> RAZMNOŽAVANJE</a:t>
            </a:r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Binarna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dioba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jedinka</a:t>
            </a:r>
            <a:r>
              <a:rPr lang="en-US" sz="1600" dirty="0"/>
              <a:t> se deli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 smtClean="0"/>
              <a:t>dve</a:t>
            </a:r>
            <a:r>
              <a:rPr lang="en-US" sz="1600" dirty="0" smtClean="0"/>
              <a:t> p</a:t>
            </a:r>
            <a:r>
              <a:rPr lang="sr-Latn-RS" sz="1600" dirty="0" smtClean="0"/>
              <a:t>r</a:t>
            </a:r>
            <a:r>
              <a:rPr lang="en-US" sz="1600" dirty="0" err="1" smtClean="0"/>
              <a:t>ibližno</a:t>
            </a:r>
            <a:r>
              <a:rPr lang="en-US" sz="1600" dirty="0" smtClean="0"/>
              <a:t> </a:t>
            </a:r>
            <a:r>
              <a:rPr lang="en-US" sz="1600" dirty="0" err="1"/>
              <a:t>jednake</a:t>
            </a:r>
            <a:r>
              <a:rPr lang="en-US" sz="1600" dirty="0"/>
              <a:t> </a:t>
            </a:r>
            <a:r>
              <a:rPr lang="en-US" sz="1600" dirty="0" err="1"/>
              <a:t>ćelije</a:t>
            </a:r>
            <a:r>
              <a:rPr lang="en-US" sz="1600" dirty="0"/>
              <a:t>.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</a:rPr>
              <a:t>Uzdužna</a:t>
            </a:r>
            <a:r>
              <a:rPr lang="en-US" sz="1600" dirty="0">
                <a:solidFill>
                  <a:srgbClr val="7030A0"/>
                </a:solidFill>
              </a:rPr>
              <a:t> (</a:t>
            </a:r>
            <a:r>
              <a:rPr lang="en-US" sz="1600" dirty="0" err="1">
                <a:solidFill>
                  <a:srgbClr val="7030A0"/>
                </a:solidFill>
              </a:rPr>
              <a:t>Bicari</a:t>
            </a:r>
            <a:r>
              <a:rPr lang="en-US" sz="1600" dirty="0">
                <a:solidFill>
                  <a:srgbClr val="7030A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</a:rPr>
              <a:t>Poprečna</a:t>
            </a:r>
            <a:r>
              <a:rPr lang="en-US" sz="1600" dirty="0">
                <a:solidFill>
                  <a:srgbClr val="7030A0"/>
                </a:solidFill>
              </a:rPr>
              <a:t> (</a:t>
            </a:r>
            <a:r>
              <a:rPr lang="en-US" sz="1600" dirty="0" err="1">
                <a:solidFill>
                  <a:srgbClr val="7030A0"/>
                </a:solidFill>
              </a:rPr>
              <a:t>Trepljari</a:t>
            </a:r>
            <a:r>
              <a:rPr lang="en-US" sz="1600" dirty="0" smtClean="0">
                <a:solidFill>
                  <a:srgbClr val="7030A0"/>
                </a:solidFill>
              </a:rPr>
              <a:t>)</a:t>
            </a:r>
            <a:endParaRPr lang="sr-Latn-RS" sz="16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b="1" dirty="0" err="1">
                <a:solidFill>
                  <a:srgbClr val="FF0000"/>
                </a:solidFill>
              </a:rPr>
              <a:t>Multipla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dioba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err="1"/>
              <a:t>Kod</a:t>
            </a:r>
            <a:r>
              <a:rPr lang="en-US" sz="1600" dirty="0"/>
              <a:t> multiple (</a:t>
            </a:r>
            <a:r>
              <a:rPr lang="en-US" sz="1600" dirty="0" err="1"/>
              <a:t>višestruke</a:t>
            </a:r>
            <a:r>
              <a:rPr lang="en-US" sz="1600" dirty="0"/>
              <a:t>) </a:t>
            </a:r>
            <a:r>
              <a:rPr lang="en-US" sz="1600" dirty="0" err="1"/>
              <a:t>deobe</a:t>
            </a:r>
            <a:r>
              <a:rPr lang="en-US" sz="1600" dirty="0"/>
              <a:t> </a:t>
            </a:r>
            <a:r>
              <a:rPr lang="en-US" sz="1600" dirty="0" err="1"/>
              <a:t>prvo</a:t>
            </a:r>
            <a:r>
              <a:rPr lang="en-US" sz="1600" dirty="0"/>
              <a:t> se </a:t>
            </a:r>
            <a:r>
              <a:rPr lang="en-US" sz="1600" dirty="0" err="1"/>
              <a:t>jedro</a:t>
            </a:r>
            <a:r>
              <a:rPr lang="en-US" sz="1600" dirty="0"/>
              <a:t> </a:t>
            </a:r>
            <a:r>
              <a:rPr lang="en-US" sz="1600" dirty="0" err="1"/>
              <a:t>višestruko</a:t>
            </a:r>
            <a:r>
              <a:rPr lang="en-US" sz="1600" dirty="0"/>
              <a:t> deli, a </a:t>
            </a:r>
            <a:r>
              <a:rPr lang="en-US" sz="1600" dirty="0" err="1"/>
              <a:t>zatim</a:t>
            </a:r>
            <a:r>
              <a:rPr lang="en-US" sz="1600" dirty="0"/>
              <a:t> </a:t>
            </a:r>
            <a:r>
              <a:rPr lang="en-US" sz="1600" dirty="0" err="1"/>
              <a:t>citoplazma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onoliko</a:t>
            </a:r>
            <a:r>
              <a:rPr lang="en-US" sz="1600" dirty="0"/>
              <a:t> </a:t>
            </a:r>
            <a:r>
              <a:rPr lang="en-US" sz="1600" dirty="0" err="1"/>
              <a:t>delova</a:t>
            </a:r>
            <a:r>
              <a:rPr lang="en-US" sz="1600" dirty="0"/>
              <a:t>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jedara</a:t>
            </a:r>
            <a:r>
              <a:rPr lang="en-US" sz="1600" dirty="0"/>
              <a:t> (</a:t>
            </a:r>
            <a:r>
              <a:rPr lang="en-US" sz="1600" dirty="0" err="1"/>
              <a:t>malarični</a:t>
            </a:r>
            <a:r>
              <a:rPr lang="en-US" sz="1600" dirty="0"/>
              <a:t> </a:t>
            </a:r>
            <a:r>
              <a:rPr lang="en-US" sz="1600" dirty="0" err="1"/>
              <a:t>plazmodijum</a:t>
            </a:r>
            <a:r>
              <a:rPr lang="en-US" sz="1600" dirty="0" smtClean="0"/>
              <a:t>)</a:t>
            </a:r>
            <a:endParaRPr lang="sr-Latn-RS" sz="1600" dirty="0" smtClean="0"/>
          </a:p>
          <a:p>
            <a:endParaRPr lang="en-US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Plazmotomija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sr-Latn-RS" sz="1600" b="1" dirty="0" smtClean="0">
              <a:solidFill>
                <a:srgbClr val="FF0000"/>
              </a:solidFill>
            </a:endParaRPr>
          </a:p>
          <a:p>
            <a:r>
              <a:rPr lang="en-US" sz="1600" dirty="0" err="1" smtClean="0"/>
              <a:t>Plazmotomijom</a:t>
            </a:r>
            <a:r>
              <a:rPr lang="en-US" sz="1600" dirty="0" smtClean="0"/>
              <a:t> </a:t>
            </a:r>
            <a:r>
              <a:rPr lang="en-US" sz="1600" dirty="0"/>
              <a:t>se dele </a:t>
            </a:r>
            <a:r>
              <a:rPr lang="en-US" sz="1600" dirty="0" err="1"/>
              <a:t>višejedarne</a:t>
            </a:r>
            <a:r>
              <a:rPr lang="en-US" sz="1600" dirty="0"/>
              <a:t> </a:t>
            </a:r>
            <a:r>
              <a:rPr lang="en-US" sz="1600" dirty="0" err="1"/>
              <a:t>praživotinje</a:t>
            </a:r>
            <a:r>
              <a:rPr lang="en-US" sz="1600" dirty="0"/>
              <a:t>. </a:t>
            </a:r>
            <a:r>
              <a:rPr lang="en-US" sz="1600" dirty="0" err="1"/>
              <a:t>Prvo</a:t>
            </a:r>
            <a:r>
              <a:rPr lang="en-US" sz="1600" dirty="0"/>
              <a:t> se </a:t>
            </a:r>
            <a:r>
              <a:rPr lang="en-US" sz="1600" dirty="0" err="1"/>
              <a:t>podeli</a:t>
            </a:r>
            <a:r>
              <a:rPr lang="en-US" sz="1600" dirty="0"/>
              <a:t> </a:t>
            </a:r>
            <a:r>
              <a:rPr lang="en-US" sz="1600" dirty="0" err="1"/>
              <a:t>citoplazma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onoliko</a:t>
            </a:r>
            <a:r>
              <a:rPr lang="en-US" sz="1600" dirty="0"/>
              <a:t> </a:t>
            </a:r>
            <a:r>
              <a:rPr lang="en-US" sz="1600" dirty="0" err="1"/>
              <a:t>jedinki</a:t>
            </a:r>
            <a:r>
              <a:rPr lang="en-US" sz="1600" dirty="0"/>
              <a:t>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jedara</a:t>
            </a:r>
            <a:r>
              <a:rPr lang="en-US" sz="1600" dirty="0"/>
              <a:t>, a </a:t>
            </a:r>
            <a:r>
              <a:rPr lang="en-US" sz="1600" dirty="0" err="1"/>
              <a:t>zatim</a:t>
            </a:r>
            <a:r>
              <a:rPr lang="en-US" sz="1600" dirty="0"/>
              <a:t> se deli </a:t>
            </a:r>
            <a:r>
              <a:rPr lang="en-US" sz="1600" dirty="0" err="1"/>
              <a:t>jedro</a:t>
            </a:r>
            <a:r>
              <a:rPr lang="en-US" sz="1600" dirty="0"/>
              <a:t> </a:t>
            </a:r>
            <a:r>
              <a:rPr lang="en-US" sz="1600" dirty="0" err="1"/>
              <a:t>da</a:t>
            </a:r>
            <a:r>
              <a:rPr lang="en-US" sz="1600" dirty="0"/>
              <a:t> bi se </a:t>
            </a:r>
            <a:r>
              <a:rPr lang="en-US" sz="1600" dirty="0" err="1"/>
              <a:t>postigla</a:t>
            </a:r>
            <a:r>
              <a:rPr lang="en-US" sz="1600" dirty="0"/>
              <a:t> </a:t>
            </a:r>
            <a:r>
              <a:rPr lang="sr-Latn-CS" sz="1600" dirty="0" smtClean="0"/>
              <a:t> </a:t>
            </a:r>
            <a:r>
              <a:rPr lang="en-US" sz="1600" dirty="0" err="1" smtClean="0"/>
              <a:t>viš</a:t>
            </a:r>
            <a:r>
              <a:rPr lang="sr-Latn-CS" sz="1600" dirty="0" smtClean="0"/>
              <a:t>e</a:t>
            </a:r>
            <a:r>
              <a:rPr lang="en-US" sz="1600" dirty="0" err="1" smtClean="0"/>
              <a:t>jedarnost</a:t>
            </a:r>
            <a:endParaRPr lang="sr-Latn-RS" sz="1600" dirty="0" smtClean="0"/>
          </a:p>
          <a:p>
            <a:endParaRPr lang="en-US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Pupljanje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err="1"/>
              <a:t>Pupljanjem</a:t>
            </a:r>
            <a:r>
              <a:rPr lang="en-US" sz="1600" dirty="0"/>
              <a:t> se </a:t>
            </a:r>
            <a:r>
              <a:rPr lang="en-US" sz="1600" dirty="0" err="1"/>
              <a:t>bespolno</a:t>
            </a:r>
            <a:r>
              <a:rPr lang="en-US" sz="1600" dirty="0"/>
              <a:t> </a:t>
            </a:r>
            <a:r>
              <a:rPr lang="en-US" sz="1600" dirty="0" err="1"/>
              <a:t>razmnožavaju</a:t>
            </a:r>
            <a:r>
              <a:rPr lang="en-US" sz="1600" dirty="0"/>
              <a:t> </a:t>
            </a:r>
            <a:r>
              <a:rPr lang="en-US" sz="1600" dirty="0" err="1"/>
              <a:t>praživotinje</a:t>
            </a:r>
            <a:r>
              <a:rPr lang="en-US" sz="1600" dirty="0"/>
              <a:t> </a:t>
            </a:r>
            <a:r>
              <a:rPr lang="en-US" sz="1600" dirty="0" err="1"/>
              <a:t>tako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stvaraju</a:t>
            </a:r>
            <a:r>
              <a:rPr lang="en-US" sz="1600" dirty="0"/>
              <a:t> </a:t>
            </a:r>
            <a:r>
              <a:rPr lang="en-US" sz="1600" dirty="0" err="1"/>
              <a:t>unutrašnje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spoljašnje</a:t>
            </a:r>
            <a:r>
              <a:rPr lang="en-US" sz="1600" dirty="0"/>
              <a:t> </a:t>
            </a:r>
            <a:r>
              <a:rPr lang="en-US" sz="1600" dirty="0" err="1"/>
              <a:t>pupoljke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se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odvojiti</a:t>
            </a:r>
            <a:r>
              <a:rPr lang="en-US" sz="1600" dirty="0"/>
              <a:t> </a:t>
            </a:r>
            <a:r>
              <a:rPr lang="en-US" sz="1600" dirty="0" err="1"/>
              <a:t>od</a:t>
            </a:r>
            <a:r>
              <a:rPr lang="en-US" sz="1600" dirty="0"/>
              <a:t> </a:t>
            </a:r>
            <a:r>
              <a:rPr lang="en-US" sz="1600" dirty="0" err="1"/>
              <a:t>roditeljskog</a:t>
            </a:r>
            <a:r>
              <a:rPr lang="en-US" sz="1600" dirty="0"/>
              <a:t> </a:t>
            </a:r>
            <a:r>
              <a:rPr lang="en-US" sz="1600" dirty="0" err="1"/>
              <a:t>organizma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ostati</a:t>
            </a:r>
            <a:r>
              <a:rPr lang="en-US" sz="1600" dirty="0"/>
              <a:t> s </a:t>
            </a:r>
            <a:r>
              <a:rPr lang="en-US" sz="1600" dirty="0" err="1"/>
              <a:t>njim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graditi</a:t>
            </a:r>
            <a:r>
              <a:rPr lang="en-US" sz="1600" dirty="0"/>
              <a:t> </a:t>
            </a:r>
            <a:r>
              <a:rPr lang="en-US" sz="1600" dirty="0" err="1"/>
              <a:t>koloniju</a:t>
            </a:r>
            <a:endParaRPr lang="en-US" sz="1600" dirty="0"/>
          </a:p>
          <a:p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428596" y="1928802"/>
            <a:ext cx="8715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Полне ћелије-гамети стварају се (заокружи тачан одговор):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мејозом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митозом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ц) партеногенезом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д) регенерацијом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381000" y="3048000"/>
            <a:ext cx="457200" cy="473078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674</TotalTime>
  <Words>1707</Words>
  <Application>Microsoft Office PowerPoint</Application>
  <PresentationFormat>On-screen Show (4:3)</PresentationFormat>
  <Paragraphs>375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Paper</vt:lpstr>
      <vt:lpstr>Literatura za prijemni ispit -zoološki deo- </vt:lpstr>
      <vt:lpstr>Slide 2</vt:lpstr>
      <vt:lpstr>Slide 3</vt:lpstr>
      <vt:lpstr>Slide 4</vt:lpstr>
      <vt:lpstr>Slide 5</vt:lpstr>
      <vt:lpstr>2. Набројати најмање два начина бесполног размножавања</vt:lpstr>
      <vt:lpstr> 2. Набројати најмање два начина бесполног размножавања: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21. Jaja сa малом количином жуманцета називају се: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 studenata</dc:title>
  <dc:creator>AlexHemija</dc:creator>
  <cp:lastModifiedBy>aleksandar.jurisic</cp:lastModifiedBy>
  <cp:revision>73</cp:revision>
  <dcterms:created xsi:type="dcterms:W3CDTF">2013-03-08T10:58:30Z</dcterms:created>
  <dcterms:modified xsi:type="dcterms:W3CDTF">2023-04-04T11:50:43Z</dcterms:modified>
</cp:coreProperties>
</file>